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40"/>
  </p:notesMasterIdLst>
  <p:sldIdLst>
    <p:sldId id="256" r:id="rId3"/>
    <p:sldId id="258" r:id="rId4"/>
    <p:sldId id="268" r:id="rId5"/>
    <p:sldId id="260" r:id="rId6"/>
    <p:sldId id="261" r:id="rId7"/>
    <p:sldId id="257" r:id="rId8"/>
    <p:sldId id="269" r:id="rId9"/>
    <p:sldId id="270" r:id="rId10"/>
    <p:sldId id="262" r:id="rId11"/>
    <p:sldId id="264" r:id="rId12"/>
    <p:sldId id="265" r:id="rId13"/>
    <p:sldId id="263" r:id="rId14"/>
    <p:sldId id="267" r:id="rId15"/>
    <p:sldId id="266" r:id="rId16"/>
    <p:sldId id="259" r:id="rId17"/>
    <p:sldId id="274" r:id="rId18"/>
    <p:sldId id="275" r:id="rId19"/>
    <p:sldId id="276" r:id="rId20"/>
    <p:sldId id="277" r:id="rId21"/>
    <p:sldId id="278" r:id="rId22"/>
    <p:sldId id="273" r:id="rId23"/>
    <p:sldId id="279" r:id="rId24"/>
    <p:sldId id="271" r:id="rId25"/>
    <p:sldId id="280" r:id="rId26"/>
    <p:sldId id="281" r:id="rId27"/>
    <p:sldId id="282" r:id="rId28"/>
    <p:sldId id="296" r:id="rId29"/>
    <p:sldId id="284" r:id="rId30"/>
    <p:sldId id="285" r:id="rId31"/>
    <p:sldId id="298" r:id="rId32"/>
    <p:sldId id="299" r:id="rId33"/>
    <p:sldId id="303" r:id="rId34"/>
    <p:sldId id="304" r:id="rId35"/>
    <p:sldId id="307" r:id="rId36"/>
    <p:sldId id="311" r:id="rId37"/>
    <p:sldId id="309" r:id="rId38"/>
    <p:sldId id="31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3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04:58:44"/>
    </inkml:context>
    <inkml:brush xml:id="br0">
      <inkml:brushProperty name="width" value="0.1" units="cm"/>
      <inkml:brushProperty name="height" value="0.1" units="cm"/>
      <inkml:brushProperty name="color" value="#E71224"/>
    </inkml:brush>
  </inkml:definitions>
  <inkml:trace contextRef="#ctx0" brushRef="#br0">34004 9005 16383 0 0,'4'0'0'0'0,"0"-3"0"0"0,4-2 0 0 0,7 1 0 0 0,24 1 0 0 0,37 0 0 0 0,39 8 0 0 0,34 4 0 0 0,25-1 0 0 0,1-1 0 0 0,-20 1 0 0 0,-32 0 0 0 0,-38-2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1T04:01:34"/>
    </inkml:context>
    <inkml:brush xml:id="br0">
      <inkml:brushProperty name="width" value="0.1" units="cm"/>
      <inkml:brushProperty name="height" value="0.1" units="cm"/>
      <inkml:brushProperty name="color" value="#E71224"/>
    </inkml:brush>
  </inkml:definitions>
  <inkml:trace contextRef="#ctx0" brushRef="#br0">36592 19434 16383 0 0,'4'0'0'0'0,"10"4"0"0"0,7 2 0 0 0,4-1 0 0 0,2 3 0 0 0,5 5 0 0 0,1 5 0 0 0,-1-2 0 0 0,-1-3 0 0 0,-2 1 0 0 0,-6 1 0 0 0,-3-1 0 0 0,-4 2 0 0 0,-1-3 0 0 0,-3 1 0 0 0,1-2 0 0 0,-2 1 0 0 0,1-1 0 0 0,-1 1 0 0 0,-3 3 0 0 0,2-2 0 0 0,-1 2 0 0 0,3-3 0 0 0,2 2 0 0 0,0 6 0 0 0,2-1 0 0 0,1 1 0 0 0,4 1 0 0 0,-4 1 0 0 0,1-3 0 0 0,-3-1 0 0 0,-4 0 0 0 0,1-2 0 0 0,-3-5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1T04:01:34"/>
    </inkml:context>
    <inkml:brush xml:id="br0">
      <inkml:brushProperty name="width" value="0.1" units="cm"/>
      <inkml:brushProperty name="height" value="0.1" units="cm"/>
      <inkml:brushProperty name="color" value="#E71224"/>
    </inkml:brush>
  </inkml:definitions>
  <inkml:trace contextRef="#ctx0" brushRef="#br0">36830 20314 16383 0 0,'4'4'0'0'0,"10"2"0"0"0,7-1 0 0 0,0 4 0 0 0,4 0 0 0 0,-1 2 0 0 0,-1 0 0 0 0,0 2 0 0 0,0-1 0 0 0,1-3 0 0 0,0-2 0 0 0,0-3 0 0 0,1-2 0 0 0,0-2 0 0 0,0 0 0 0 0,0 0 0 0 0,0-1 0 0 0,0 1 0 0 0,0-1 0 0 0,0 1 0 0 0,0-5 0 0 0,-5-4 0 0 0,0-3 0 0 0,-5-1 0 0 0,-4-5 0 0 0,-5-6 0 0 0,-2-4 0 0 0,1 3 0 0 0,1 1 0 0 0,-2 1 0 0 0,0 0 0 0 0,-2-1 0 0 0,-1 0 0 0 0,4 4 0 0 0,1 1 0 0 0,-1 0 0 0 0,3 3 0 0 0,1-1 0 0 0,2 4 0 0 0,0-1 0 0 0,2 2 0 0 0,-1-1 0 0 0,-3 2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1T04:01:34"/>
    </inkml:context>
    <inkml:brush xml:id="br0">
      <inkml:brushProperty name="width" value="0.1" units="cm"/>
      <inkml:brushProperty name="height" value="0.1" units="cm"/>
      <inkml:brushProperty name="color" value="#E71224"/>
    </inkml:brush>
  </inkml:definitions>
  <inkml:trace contextRef="#ctx0" brushRef="#br0">24448 22053 16383 0 0,'0'4'0'0'0,"0"6"0"0"0,0 10 0 0 0,0 9 0 0 0,0 5 0 0 0,0 4 0 0 0,0 9 0 0 0,0 1 0 0 0,0 0 0 0 0,0-3 0 0 0,0-2 0 0 0,0 2 0 0 0,0-4 0 0 0,0 0 0 0 0,0-3 0 0 0,0 1 0 0 0,0-2 0 0 0,0-3 0 0 0,0-8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01T04:01:34"/>
    </inkml:context>
    <inkml:brush xml:id="br0">
      <inkml:brushProperty name="width" value="0.1" units="cm"/>
      <inkml:brushProperty name="height" value="0.1" units="cm"/>
      <inkml:brushProperty name="color" value="#E71224"/>
    </inkml:brush>
  </inkml:definitions>
  <inkml:trace contextRef="#ctx0" brushRef="#br0">24183 22503 16383 0 0,'0'4'0'0'0,"4"6"0"0"0,2 5 0 0 0,-1 5 0 0 0,-1 2 0 0 0,0 3 0 0 0,2 0 0 0 0,5 1 0 0 0,0 5 0 0 0,3 0 0 0 0,-1 0 0 0 0,1-6 0 0 0,-1-2 0 0 0,1-6 0 0 0,-2-1 0 0 0,1-3 0 0 0,3-4 0 0 0,-1 0 0 0 0,1 0 0 0 0,1-3 0 0 0,3-6 0 0 0,11-12 0 0 0,8-7 0 0 0,10-6 0 0 0,10-6 0 0 0,3-3 0 0 0,8-3 0 0 0,0 4 0 0 0,2-1 0 0 0,-8 1 0 0 0,-6 3 0 0 0,-9 5 0 0 0,-8 4 0 0 0,-7 4 0 0 0,-10 6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6.png"/><Relationship Id="rId4" Type="http://schemas.openxmlformats.org/officeDocument/2006/relationships/customXml" Target="../ink/ink3.xml"/><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sv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127.0.0.1:7861/knowledge_base/upload_doc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40000"/>
          </a:blip>
          <a:srcRect r="6250" b="6250"/>
          <a:stretch>
            <a:fillRect/>
          </a:stretch>
        </p:blipFill>
        <p:spPr>
          <a:xfrm>
            <a:off x="20" y="10"/>
            <a:ext cx="12191980" cy="6857990"/>
          </a:xfrm>
          <a:prstGeom prst="rect">
            <a:avLst/>
          </a:prstGeom>
        </p:spPr>
      </p:pic>
      <p:sp>
        <p:nvSpPr>
          <p:cNvPr id="2" name="Title 1"/>
          <p:cNvSpPr>
            <a:spLocks noGrp="1"/>
          </p:cNvSpPr>
          <p:nvPr>
            <p:ph type="ctrTitle"/>
          </p:nvPr>
        </p:nvSpPr>
        <p:spPr>
          <a:xfrm>
            <a:off x="965200" y="965200"/>
            <a:ext cx="10261600" cy="3564869"/>
          </a:xfrm>
        </p:spPr>
        <p:txBody>
          <a:bodyPr>
            <a:normAutofit/>
          </a:bodyPr>
          <a:lstStyle/>
          <a:p>
            <a:pPr algn="l"/>
            <a:r>
              <a:rPr lang="ja-JP" altLang="en-US" sz="11500">
                <a:ln w="22225">
                  <a:solidFill>
                    <a:schemeClr val="tx1"/>
                  </a:solidFill>
                  <a:miter lim="800000"/>
                </a:ln>
                <a:noFill/>
                <a:ea typeface="MS PGothic" panose="020B0600070205080204" charset="-128"/>
              </a:rPr>
              <a:t>工作总结</a:t>
            </a:r>
            <a:endParaRPr lang="en-US" sz="11500">
              <a:ln w="22225">
                <a:solidFill>
                  <a:schemeClr val="tx1"/>
                </a:solidFill>
                <a:miter lim="800000"/>
              </a:ln>
              <a:noFill/>
            </a:endParaRPr>
          </a:p>
        </p:txBody>
      </p:sp>
      <p:sp>
        <p:nvSpPr>
          <p:cNvPr id="3" name="Subtitle 2"/>
          <p:cNvSpPr>
            <a:spLocks noGrp="1"/>
          </p:cNvSpPr>
          <p:nvPr>
            <p:ph type="subTitle" idx="1"/>
          </p:nvPr>
        </p:nvSpPr>
        <p:spPr>
          <a:xfrm>
            <a:off x="965200" y="4572002"/>
            <a:ext cx="10261600" cy="1202995"/>
          </a:xfrm>
        </p:spPr>
        <p:txBody>
          <a:bodyPr vert="horz" lIns="91440" tIns="45720" rIns="91440" bIns="45720" rtlCol="0" anchor="t">
            <a:normAutofit/>
          </a:bodyPr>
          <a:lstStyle/>
          <a:p>
            <a:pPr algn="l"/>
            <a:r>
              <a:rPr lang="en-US" sz="3200"/>
              <a:t>2/1</a:t>
            </a:r>
          </a:p>
          <a:p>
            <a:pPr algn="l"/>
            <a:r>
              <a:rPr lang="ja-JP" altLang="en-US" sz="3200">
                <a:ea typeface="MS PGothic" panose="020B0600070205080204" charset="-128"/>
              </a:rPr>
              <a:t>杨易趣</a:t>
            </a:r>
            <a:endParaRPr lang="en-US" sz="3200"/>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 program&#10;&#10;Description automatically generated"/>
          <p:cNvPicPr>
            <a:picLocks noGrp="1" noChangeAspect="1"/>
          </p:cNvPicPr>
          <p:nvPr>
            <p:ph idx="1"/>
          </p:nvPr>
        </p:nvPicPr>
        <p:blipFill>
          <a:blip r:embed="rId2"/>
          <a:stretch>
            <a:fillRect/>
          </a:stretch>
        </p:blipFill>
        <p:spPr>
          <a:xfrm>
            <a:off x="300894" y="965146"/>
            <a:ext cx="12287085" cy="4781673"/>
          </a:xfrm>
        </p:spPr>
      </p:pic>
      <p:sp>
        <p:nvSpPr>
          <p:cNvPr id="7" name="TextBox 6"/>
          <p:cNvSpPr txBox="1"/>
          <p:nvPr/>
        </p:nvSpPr>
        <p:spPr>
          <a:xfrm>
            <a:off x="899583" y="317500"/>
            <a:ext cx="51505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en-US"/>
              <a:t>EXAMPLE</a:t>
            </a:r>
          </a:p>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 program&#10;&#10;Description automatically generated"/>
          <p:cNvPicPr>
            <a:picLocks noGrp="1" noChangeAspect="1"/>
          </p:cNvPicPr>
          <p:nvPr>
            <p:ph idx="1"/>
          </p:nvPr>
        </p:nvPicPr>
        <p:blipFill>
          <a:blip r:embed="rId2"/>
          <a:stretch>
            <a:fillRect/>
          </a:stretch>
        </p:blipFill>
        <p:spPr>
          <a:xfrm>
            <a:off x="99274" y="682625"/>
            <a:ext cx="11993449" cy="56707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ea typeface="MS PGothic" panose="020B0600070205080204" charset="-128"/>
              </a:rPr>
              <a:t>可以通过相似度提取出对应函数的description信息</a:t>
            </a:r>
          </a:p>
        </p:txBody>
      </p:sp>
      <p:sp>
        <p:nvSpPr>
          <p:cNvPr id="3" name="Content Placeholder 2"/>
          <p:cNvSpPr>
            <a:spLocks noGrp="1"/>
          </p:cNvSpPr>
          <p:nvPr>
            <p:ph idx="1"/>
          </p:nvPr>
        </p:nvSpPr>
        <p:spPr>
          <a:xfrm>
            <a:off x="812149" y="2444343"/>
            <a:ext cx="10515600" cy="4351338"/>
          </a:xfrm>
        </p:spPr>
        <p:txBody>
          <a:bodyPr vert="horz" lIns="91440" tIns="45720" rIns="91440" bIns="45720" rtlCol="0" anchor="t">
            <a:normAutofit/>
          </a:bodyPr>
          <a:lstStyle/>
          <a:p>
            <a:r>
              <a:rPr lang="ja-JP" altLang="en-US">
                <a:ea typeface="MS PGothic" panose="020B0600070205080204" charset="-128"/>
              </a:rPr>
              <a:t>暂时没有对文件进行split处理（chunk_size设置的足够大）。所以是对于每个函数完整的description向量化后的文件于task进行相似度比较</a:t>
            </a:r>
          </a:p>
          <a:p>
            <a:r>
              <a:rPr lang="ja-JP" altLang="en-US">
                <a:ea typeface="MS PGothic" panose="020B0600070205080204" charset="-128"/>
              </a:rPr>
              <a:t>将相似度高的函数的description添加进prompt，打算进行下一步操作。（进行中）</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ea typeface="MS PGothic" panose="020B0600070205080204" charset="-128"/>
              </a:rPr>
              <a:t>执行步骤</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ja-JP" altLang="en-US">
                <a:ea typeface="MS PGothic" panose="020B0600070205080204" charset="-128"/>
              </a:rPr>
              <a:t>等待机械臂控制平台启动</a:t>
            </a:r>
          </a:p>
          <a:p>
            <a:r>
              <a:rPr lang="ja-JP" altLang="en-US">
                <a:ea typeface="MS PGothic" panose="020B0600070205080204" charset="-128"/>
              </a:rPr>
              <a:t>进入langchain_chatchat文件，终端执行python startup.py -a等待其运行（在需要根据相似度选择函数时，否则忽略）</a:t>
            </a:r>
          </a:p>
          <a:p>
            <a:r>
              <a:rPr lang="ja-JP" altLang="en-US">
                <a:ea typeface="MS PGothic" panose="020B0600070205080204" charset="-128"/>
              </a:rPr>
              <a:t>执行</a:t>
            </a:r>
            <a:r>
              <a:rPr lang="en-US">
                <a:ea typeface="+mn-lt"/>
                <a:cs typeface="+mn-lt"/>
              </a:rPr>
              <a:t>previous_llm_yyq\web_demo_api.py</a:t>
            </a:r>
            <a:r>
              <a:rPr lang="ja-JP" altLang="en-US">
                <a:ea typeface="+mn-lt"/>
                <a:cs typeface="+mn-lt"/>
              </a:rPr>
              <a:t>文件等待其运行</a:t>
            </a:r>
            <a:endParaRPr lang="ja-JP"/>
          </a:p>
          <a:p>
            <a:r>
              <a:rPr lang="ja-JP" altLang="en-US">
                <a:ea typeface="+mn-lt"/>
                <a:cs typeface="+mn-lt"/>
              </a:rPr>
              <a:t>执行</a:t>
            </a:r>
            <a:r>
              <a:rPr lang="ja-JP">
                <a:ea typeface="+mn-lt"/>
                <a:cs typeface="+mn-lt"/>
              </a:rPr>
              <a:t>previous_llm_yyq\test_未分任务 _开箱.ipynb</a:t>
            </a:r>
            <a:r>
              <a:rPr lang="ja-JP" altLang="en-US">
                <a:ea typeface="+mn-lt"/>
                <a:cs typeface="+mn-lt"/>
              </a:rPr>
              <a:t>（暂时文件内测试代码多，后半部分比较混乱）</a:t>
            </a:r>
          </a:p>
          <a:p>
            <a:endParaRPr lang="ja-JP" altLang="en-US">
              <a:ea typeface="+mn-lt"/>
              <a:cs typeface="+mn-lt"/>
            </a:endParaRPr>
          </a:p>
          <a:p>
            <a:endParaRPr lang="ja-JP" altLang="en-US">
              <a:ea typeface="+mn-lt"/>
              <a:cs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097" y="-71234"/>
            <a:ext cx="10515600" cy="1325563"/>
          </a:xfrm>
        </p:spPr>
        <p:txBody>
          <a:bodyPr/>
          <a:lstStyle/>
          <a:p>
            <a:r>
              <a:rPr lang="ja-JP">
                <a:ea typeface="+mj-lt"/>
                <a:cs typeface="+mj-lt"/>
              </a:rPr>
              <a:t>待解决问题(已有思路）</a:t>
            </a:r>
            <a:endParaRPr lang="en-US"/>
          </a:p>
        </p:txBody>
      </p:sp>
      <p:sp>
        <p:nvSpPr>
          <p:cNvPr id="3" name="Content Placeholder 2"/>
          <p:cNvSpPr>
            <a:spLocks noGrp="1"/>
          </p:cNvSpPr>
          <p:nvPr>
            <p:ph idx="1"/>
          </p:nvPr>
        </p:nvSpPr>
        <p:spPr>
          <a:xfrm>
            <a:off x="668867" y="1044087"/>
            <a:ext cx="10515600" cy="5706002"/>
          </a:xfrm>
        </p:spPr>
        <p:txBody>
          <a:bodyPr vert="horz" lIns="91440" tIns="45720" rIns="91440" bIns="45720" rtlCol="0" anchor="t">
            <a:normAutofit fontScale="62500" lnSpcReduction="20000"/>
          </a:bodyPr>
          <a:lstStyle/>
          <a:p>
            <a:r>
              <a:rPr lang="ja-JP" altLang="en-US">
                <a:ea typeface="MS PGothic" panose="020B0600070205080204" charset="-128"/>
              </a:rPr>
              <a:t>解决函数skills_python中函数import问题，采用class替代global var. 在添加新函数时，也需要更新__Init__.py文件（应该不难吧…）</a:t>
            </a:r>
          </a:p>
          <a:p>
            <a:r>
              <a:rPr lang="ja-JP" altLang="en-US">
                <a:solidFill>
                  <a:srgbClr val="000000"/>
                </a:solidFill>
                <a:latin typeface="Aptos"/>
                <a:ea typeface="MS PGothic" panose="020B0600070205080204" charset="-128"/>
              </a:rPr>
              <a:t>主文件（test）中：</a:t>
            </a:r>
          </a:p>
          <a:p>
            <a:pPr marL="457200" lvl="1" indent="0">
              <a:buNone/>
            </a:pPr>
            <a:r>
              <a:rPr lang="ja-JP" altLang="en-US" sz="1800">
                <a:solidFill>
                  <a:srgbClr val="C586C0"/>
                </a:solidFill>
                <a:latin typeface="Consolas" panose="020B0609020204030204"/>
                <a:ea typeface="MS PGothic" panose="020B0600070205080204" charset="-128"/>
              </a:rPr>
              <a:t>  class A --(store variable)</a:t>
            </a:r>
          </a:p>
          <a:p>
            <a:pPr marL="457200" lvl="1" indent="0">
              <a:buNone/>
            </a:pPr>
            <a:r>
              <a:rPr lang="ja-JP" altLang="en-US" sz="1800">
                <a:solidFill>
                  <a:srgbClr val="C586C0"/>
                </a:solidFill>
                <a:latin typeface="Consolas" panose="020B0609020204030204"/>
                <a:ea typeface="MS PGothic" panose="020B0600070205080204" charset="-128"/>
              </a:rPr>
              <a:t>  a = A（）     </a:t>
            </a:r>
          </a:p>
          <a:p>
            <a:pPr lvl="1"/>
            <a:r>
              <a:rPr lang="en-US" altLang="ja-JP" sz="1800">
                <a:solidFill>
                  <a:srgbClr val="C586C0"/>
                </a:solidFill>
                <a:latin typeface="Consolas" panose="020B0609020204030204"/>
                <a:ea typeface="MS PGothic" panose="020B0600070205080204" charset="-128"/>
              </a:rPr>
              <a:t>from</a:t>
            </a:r>
            <a:r>
              <a:rPr lang="ja-JP" altLang="en-US" sz="1800">
                <a:solidFill>
                  <a:srgbClr val="C586C0"/>
                </a:solidFill>
                <a:latin typeface="Consolas" panose="020B0609020204030204"/>
                <a:ea typeface="MS PGothic" panose="020B0600070205080204" charset="-128"/>
              </a:rPr>
              <a:t> </a:t>
            </a:r>
            <a:r>
              <a:rPr lang="en-US" altLang="ja-JP" sz="1800" err="1">
                <a:solidFill>
                  <a:srgbClr val="C586C0"/>
                </a:solidFill>
                <a:latin typeface="Consolas" panose="020B0609020204030204"/>
                <a:ea typeface="MS PGothic" panose="020B0600070205080204" charset="-128"/>
              </a:rPr>
              <a:t>skills_python</a:t>
            </a:r>
            <a:r>
              <a:rPr lang="ja-JP" altLang="en-US" sz="1800">
                <a:solidFill>
                  <a:srgbClr val="C586C0"/>
                </a:solidFill>
                <a:latin typeface="Consolas" panose="020B0609020204030204"/>
                <a:ea typeface="MS PGothic" panose="020B0600070205080204" charset="-128"/>
              </a:rPr>
              <a:t> </a:t>
            </a:r>
            <a:r>
              <a:rPr lang="en-US" altLang="ja-JP" sz="1800">
                <a:solidFill>
                  <a:srgbClr val="C586C0"/>
                </a:solidFill>
                <a:latin typeface="Consolas" panose="020B0609020204030204"/>
                <a:ea typeface="MS PGothic" panose="020B0600070205080204" charset="-128"/>
              </a:rPr>
              <a:t>import</a:t>
            </a:r>
            <a:r>
              <a:rPr lang="ja-JP" altLang="en-US" sz="1800">
                <a:solidFill>
                  <a:srgbClr val="C586C0"/>
                </a:solidFill>
                <a:latin typeface="Consolas" panose="020B0609020204030204"/>
                <a:ea typeface="MS PGothic" panose="020B0600070205080204" charset="-128"/>
              </a:rPr>
              <a:t> func_</a:t>
            </a:r>
          </a:p>
          <a:p>
            <a:pPr lvl="1"/>
            <a:r>
              <a:rPr lang="ja-JP" altLang="en-US" sz="1800">
                <a:solidFill>
                  <a:srgbClr val="C586C0"/>
                </a:solidFill>
                <a:latin typeface="Consolas" panose="020B0609020204030204"/>
                <a:ea typeface="MS PGothic" panose="020B0600070205080204" charset="-128"/>
              </a:rPr>
              <a:t>func=func_ (a)</a:t>
            </a:r>
          </a:p>
          <a:p>
            <a:pPr lvl="1"/>
            <a:r>
              <a:rPr lang="en-US" altLang="ja-JP" sz="1800" err="1">
                <a:solidFill>
                  <a:srgbClr val="C586C0"/>
                </a:solidFill>
                <a:latin typeface="Consolas" panose="020B0609020204030204"/>
                <a:ea typeface="MS PGothic" panose="020B0600070205080204" charset="-128"/>
              </a:rPr>
              <a:t>tool_wrapper_for_qwen</a:t>
            </a:r>
            <a:r>
              <a:rPr lang="en-US" altLang="ja-JP" sz="1800">
                <a:solidFill>
                  <a:srgbClr val="C586C0"/>
                </a:solidFill>
                <a:latin typeface="Consolas" panose="020B0609020204030204"/>
                <a:ea typeface="MS PGothic" panose="020B0600070205080204" charset="-128"/>
              </a:rPr>
              <a:t>(</a:t>
            </a:r>
            <a:r>
              <a:rPr lang="en-US" altLang="ja-JP" sz="1800" err="1">
                <a:solidFill>
                  <a:srgbClr val="C586C0"/>
                </a:solidFill>
                <a:latin typeface="Consolas" panose="020B0609020204030204"/>
                <a:ea typeface="MS PGothic" panose="020B0600070205080204" charset="-128"/>
              </a:rPr>
              <a:t>func</a:t>
            </a:r>
            <a:r>
              <a:rPr lang="en-US" altLang="ja-JP" sz="1800">
                <a:solidFill>
                  <a:srgbClr val="C586C0"/>
                </a:solidFill>
                <a:latin typeface="Consolas" panose="020B0609020204030204"/>
                <a:ea typeface="MS PGothic" panose="020B0600070205080204" charset="-128"/>
              </a:rPr>
              <a:t>)</a:t>
            </a:r>
            <a:endParaRPr lang="ja-JP" altLang="en-US" sz="1800">
              <a:solidFill>
                <a:srgbClr val="C586C0"/>
              </a:solidFill>
              <a:latin typeface="Consolas" panose="020B0609020204030204"/>
              <a:ea typeface="MS PGothic" panose="020B0600070205080204" charset="-128"/>
            </a:endParaRPr>
          </a:p>
          <a:p>
            <a:pPr lvl="1"/>
            <a:endParaRPr lang="ja-JP" altLang="en-US" sz="2000">
              <a:solidFill>
                <a:srgbClr val="C586C0"/>
              </a:solidFill>
              <a:latin typeface="Consolas" panose="020B0609020204030204"/>
              <a:ea typeface="MS PGothic" panose="020B0600070205080204" charset="-128"/>
            </a:endParaRPr>
          </a:p>
          <a:p>
            <a:r>
              <a:rPr lang="ja-JP" altLang="en-US" sz="2400">
                <a:latin typeface="Consolas" panose="020B0609020204030204"/>
                <a:ea typeface="MS PGothic" panose="020B0600070205080204" charset="-128"/>
              </a:rPr>
              <a:t>Skill_library/func.py中</a:t>
            </a:r>
            <a:endParaRPr lang="ja-JP" sz="2400">
              <a:ea typeface="MS PGothic" panose="020B0600070205080204" charset="-128"/>
            </a:endParaRPr>
          </a:p>
          <a:p>
            <a:pPr marL="457200" lvl="1" indent="0">
              <a:buNone/>
            </a:pPr>
            <a:r>
              <a:rPr lang="ja-JP" altLang="en-US" sz="2000">
                <a:solidFill>
                  <a:srgbClr val="C586C0"/>
                </a:solidFill>
                <a:latin typeface="Consolas" panose="020B0609020204030204"/>
                <a:ea typeface="MS PGothic" panose="020B0600070205080204" charset="-128"/>
              </a:rPr>
              <a:t> </a:t>
            </a:r>
            <a:r>
              <a:rPr lang="ja-JP" altLang="en-US" sz="1800">
                <a:solidFill>
                  <a:srgbClr val="C586C0"/>
                </a:solidFill>
                <a:latin typeface="Consolas" panose="020B0609020204030204"/>
                <a:ea typeface="MS PGothic" panose="020B0600070205080204" charset="-128"/>
              </a:rPr>
              <a:t>def func_(a):</a:t>
            </a:r>
          </a:p>
          <a:p>
            <a:pPr lvl="2"/>
            <a:r>
              <a:rPr lang="ja-JP" altLang="en-US" sz="1600">
                <a:solidFill>
                  <a:srgbClr val="C586C0"/>
                </a:solidFill>
                <a:latin typeface="Consolas" panose="020B0609020204030204"/>
                <a:ea typeface="MS PGothic" panose="020B0600070205080204" charset="-128"/>
              </a:rPr>
              <a:t>def func(param):</a:t>
            </a:r>
          </a:p>
          <a:p>
            <a:pPr lvl="3"/>
            <a:r>
              <a:rPr lang="ja-JP" altLang="en-US" sz="1400">
                <a:solidFill>
                  <a:srgbClr val="C586C0"/>
                </a:solidFill>
                <a:latin typeface="Consolas" panose="020B0609020204030204"/>
                <a:ea typeface="MS PGothic" panose="020B0600070205080204" charset="-128"/>
              </a:rPr>
              <a:t>……</a:t>
            </a:r>
          </a:p>
          <a:p>
            <a:pPr lvl="2"/>
            <a:r>
              <a:rPr lang="ja-JP" altLang="en-US" sz="1600">
                <a:solidFill>
                  <a:srgbClr val="C586C0"/>
                </a:solidFill>
                <a:latin typeface="Consolas" panose="020B0609020204030204"/>
                <a:ea typeface="MS PGothic" panose="020B0600070205080204" charset="-128"/>
              </a:rPr>
              <a:t>return func</a:t>
            </a:r>
          </a:p>
          <a:p>
            <a:pPr marL="457200" lvl="1" indent="0">
              <a:buNone/>
            </a:pPr>
            <a:r>
              <a:rPr lang="ja-JP" altLang="en-US" sz="1500">
                <a:solidFill>
                  <a:srgbClr val="C586C0"/>
                </a:solidFill>
                <a:latin typeface="Consolas" panose="020B0609020204030204"/>
                <a:ea typeface="MS PGothic" panose="020B0600070205080204" charset="-128"/>
              </a:rPr>
              <a:t> </a:t>
            </a:r>
            <a:r>
              <a:rPr lang="ja-JP" sz="1500">
                <a:solidFill>
                  <a:srgbClr val="C586C0"/>
                </a:solidFill>
                <a:latin typeface="Consolas" panose="020B0609020204030204"/>
                <a:ea typeface="MS PGothic" panose="020B0600070205080204" charset="-128"/>
              </a:rPr>
              <a:t>def func(param):</a:t>
            </a:r>
            <a:endParaRPr lang="en-US" altLang="ja-JP" sz="1500">
              <a:solidFill>
                <a:srgbClr val="C586C0"/>
              </a:solidFill>
              <a:latin typeface="Consolas" panose="020B0609020204030204"/>
              <a:ea typeface="MS PGothic" panose="020B0600070205080204" charset="-128"/>
            </a:endParaRPr>
          </a:p>
          <a:p>
            <a:pPr lvl="2"/>
            <a:r>
              <a:rPr lang="ja-JP" sz="1600">
                <a:solidFill>
                  <a:srgbClr val="C586C0"/>
                </a:solidFill>
                <a:latin typeface="Consolas" panose="020B0609020204030204"/>
                <a:ea typeface="MS PGothic" panose="020B0600070205080204" charset="-128"/>
              </a:rPr>
              <a:t>……</a:t>
            </a:r>
            <a:endParaRPr lang="en-US" altLang="ja-JP" sz="1600">
              <a:solidFill>
                <a:srgbClr val="C586C0"/>
              </a:solidFill>
              <a:latin typeface="Consolas" panose="020B0609020204030204"/>
              <a:ea typeface="MS PGothic" panose="020B0600070205080204" charset="-128"/>
            </a:endParaRPr>
          </a:p>
          <a:p>
            <a:pPr lvl="1">
              <a:buFont typeface="Courier New" panose="02070309020205020404" pitchFamily="34" charset="0"/>
              <a:buChar char="o"/>
            </a:pPr>
            <a:r>
              <a:rPr lang="ja-JP" altLang="en-US" sz="2000">
                <a:latin typeface="Consolas" panose="020B0609020204030204"/>
                <a:ea typeface="MS PGothic" panose="020B0600070205080204" charset="-128"/>
              </a:rPr>
              <a:t>其中所有的原先的global变量改为a.变量</a:t>
            </a:r>
            <a:endParaRPr lang="ja-JP" sz="2000">
              <a:latin typeface="Consolas" panose="020B0609020204030204"/>
              <a:ea typeface="MS PGothic" panose="020B0600070205080204" charset="-128"/>
            </a:endParaRPr>
          </a:p>
          <a:p>
            <a:r>
              <a:rPr lang="ja-JP" altLang="en-US" sz="2400">
                <a:latin typeface="Consolas" panose="020B0609020204030204"/>
                <a:ea typeface="MS PGothic" panose="020B0600070205080204" charset="-128"/>
              </a:rPr>
              <a:t>class a 可以在test_react和test文件中传递，</a:t>
            </a:r>
          </a:p>
          <a:p>
            <a:r>
              <a:rPr lang="ja-JP" altLang="en-US" sz="2400">
                <a:latin typeface="Consolas" panose="020B0609020204030204"/>
                <a:ea typeface="MS PGothic" panose="020B0600070205080204" charset="-128"/>
              </a:rPr>
              <a:t>根据以上重新修改prompt对import的定义：</a:t>
            </a:r>
            <a:endParaRPr lang="ja-JP"/>
          </a:p>
          <a:p>
            <a:pPr lvl="1">
              <a:buFont typeface="Courier New" panose="02070309020205020404" pitchFamily="34" charset="0"/>
              <a:buChar char="o"/>
            </a:pPr>
            <a:r>
              <a:rPr lang="ja-JP" altLang="en-US" sz="2000">
                <a:latin typeface="Consolas" panose="020B0609020204030204"/>
                <a:ea typeface="MS PGothic" panose="020B0600070205080204" charset="-128"/>
              </a:rPr>
              <a:t>如果有用到func，则From</a:t>
            </a:r>
            <a:r>
              <a:rPr lang="ja-JP" altLang="en-US" sz="2000">
                <a:solidFill>
                  <a:srgbClr val="000000"/>
                </a:solidFill>
                <a:latin typeface="Consolas" panose="020B0609020204030204"/>
                <a:ea typeface="MS PGothic" panose="020B0600070205080204" charset="-128"/>
              </a:rPr>
              <a:t> </a:t>
            </a:r>
            <a:r>
              <a:rPr lang="en-US" altLang="ja-JP" sz="1400" err="1">
                <a:solidFill>
                  <a:srgbClr val="C586C0"/>
                </a:solidFill>
                <a:latin typeface="Consolas" panose="020B0609020204030204"/>
                <a:ea typeface="+mn-lt"/>
              </a:rPr>
              <a:t>skills_python</a:t>
            </a:r>
            <a:r>
              <a:rPr lang="ja-JP" sz="1400">
                <a:solidFill>
                  <a:srgbClr val="C586C0"/>
                </a:solidFill>
                <a:latin typeface="Consolas" panose="020B0609020204030204"/>
                <a:ea typeface="MS PGothic" panose="020B0600070205080204" charset="-128"/>
              </a:rPr>
              <a:t> </a:t>
            </a:r>
            <a:r>
              <a:rPr lang="en-US" altLang="ja-JP" sz="1400">
                <a:solidFill>
                  <a:srgbClr val="C586C0"/>
                </a:solidFill>
                <a:latin typeface="Consolas" panose="020B0609020204030204"/>
                <a:ea typeface="+mn-lt"/>
              </a:rPr>
              <a:t>import </a:t>
            </a:r>
            <a:r>
              <a:rPr lang="en-US" altLang="ja-JP" sz="1400" err="1">
                <a:solidFill>
                  <a:srgbClr val="C586C0"/>
                </a:solidFill>
                <a:latin typeface="Consolas" panose="020B0609020204030204"/>
                <a:ea typeface="+mn-lt"/>
              </a:rPr>
              <a:t>func_并且执行</a:t>
            </a:r>
            <a:r>
              <a:rPr lang="en-US" altLang="ja-JP" sz="1400">
                <a:solidFill>
                  <a:srgbClr val="C586C0"/>
                </a:solidFill>
                <a:latin typeface="Consolas" panose="020B0609020204030204"/>
                <a:ea typeface="+mn-lt"/>
              </a:rPr>
              <a:t> </a:t>
            </a:r>
            <a:r>
              <a:rPr lang="en-US" altLang="ja-JP" sz="1400" err="1">
                <a:solidFill>
                  <a:srgbClr val="C586C0"/>
                </a:solidFill>
                <a:latin typeface="Consolas" panose="020B0609020204030204"/>
                <a:ea typeface="+mn-lt"/>
              </a:rPr>
              <a:t>func</a:t>
            </a:r>
            <a:r>
              <a:rPr lang="en-US" altLang="ja-JP" sz="1400">
                <a:solidFill>
                  <a:srgbClr val="C586C0"/>
                </a:solidFill>
                <a:latin typeface="Consolas" panose="020B0609020204030204"/>
                <a:ea typeface="+mn-lt"/>
              </a:rPr>
              <a:t>=</a:t>
            </a:r>
            <a:r>
              <a:rPr lang="en-US" altLang="ja-JP" sz="1400" err="1">
                <a:solidFill>
                  <a:srgbClr val="C586C0"/>
                </a:solidFill>
                <a:latin typeface="Consolas" panose="020B0609020204030204"/>
                <a:ea typeface="+mn-lt"/>
              </a:rPr>
              <a:t>func</a:t>
            </a:r>
            <a:r>
              <a:rPr lang="en-US" altLang="ja-JP" sz="1400">
                <a:solidFill>
                  <a:srgbClr val="C586C0"/>
                </a:solidFill>
                <a:latin typeface="Consolas" panose="020B0609020204030204"/>
                <a:ea typeface="+mn-lt"/>
              </a:rPr>
              <a:t>_(a)</a:t>
            </a:r>
            <a:endParaRPr lang="ja-JP" altLang="en-US">
              <a:latin typeface="Consolas" panose="020B0609020204030204"/>
              <a:ea typeface="MS PGothic" panose="020B0600070205080204" charset="-128"/>
            </a:endParaRPr>
          </a:p>
          <a:p>
            <a:r>
              <a:rPr lang="ja-JP" altLang="en-US" sz="2500">
                <a:solidFill>
                  <a:srgbClr val="000000"/>
                </a:solidFill>
                <a:latin typeface="Consolas" panose="020B0609020204030204"/>
                <a:ea typeface="MS PGothic" panose="020B0600070205080204" charset="-128"/>
              </a:rPr>
              <a:t>根据以上重新修改</a:t>
            </a:r>
            <a:r>
              <a:rPr lang="en-US" altLang="ja-JP" sz="2500">
                <a:solidFill>
                  <a:srgbClr val="000000"/>
                </a:solidFill>
                <a:latin typeface="Consolas" panose="020B0609020204030204"/>
                <a:ea typeface="MS PGothic" panose="020B0600070205080204" charset="-128"/>
              </a:rPr>
              <a:t>prompt</a:t>
            </a:r>
            <a:r>
              <a:rPr lang="ja-JP" altLang="en-US" sz="2500">
                <a:solidFill>
                  <a:srgbClr val="000000"/>
                </a:solidFill>
                <a:latin typeface="Consolas" panose="020B0609020204030204"/>
                <a:ea typeface="MS PGothic" panose="020B0600070205080204" charset="-128"/>
              </a:rPr>
              <a:t>对function的定义：</a:t>
            </a:r>
            <a:endParaRPr lang="en-US" altLang="ja-JP" sz="1800">
              <a:solidFill>
                <a:srgbClr val="C586C0"/>
              </a:solidFill>
              <a:latin typeface="Consolas" panose="020B0609020204030204"/>
              <a:ea typeface="MS PGothic" panose="020B0600070205080204" charset="-128"/>
            </a:endParaRPr>
          </a:p>
          <a:p>
            <a:pPr lvl="1">
              <a:buFont typeface="Courier New" panose="02070309020205020404" pitchFamily="34" charset="0"/>
              <a:buChar char="o"/>
            </a:pPr>
            <a:r>
              <a:rPr lang="ja-JP" altLang="en-US" sz="2100">
                <a:latin typeface="Consolas" panose="020B0609020204030204"/>
                <a:ea typeface="MS PGothic" panose="020B0600070205080204" charset="-128"/>
              </a:rPr>
              <a:t>需符合：</a:t>
            </a:r>
            <a:endParaRPr lang="ja-JP" altLang="en-US" sz="2500">
              <a:latin typeface="Consolas" panose="020B0609020204030204"/>
              <a:ea typeface="MS PGothic" panose="020B0600070205080204" charset="-128"/>
            </a:endParaRPr>
          </a:p>
          <a:p>
            <a:pPr lvl="2"/>
            <a:r>
              <a:rPr lang="ja-JP" sz="1700">
                <a:solidFill>
                  <a:srgbClr val="C586C0"/>
                </a:solidFill>
                <a:latin typeface="Consolas" panose="020B0609020204030204"/>
                <a:ea typeface="MS PGothic" panose="020B0600070205080204" charset="-128"/>
              </a:rPr>
              <a:t> </a:t>
            </a:r>
            <a:r>
              <a:rPr lang="ja-JP" sz="1400">
                <a:solidFill>
                  <a:srgbClr val="C586C0"/>
                </a:solidFill>
                <a:latin typeface="Consolas" panose="020B0609020204030204"/>
                <a:ea typeface="MS PGothic" panose="020B0600070205080204" charset="-128"/>
              </a:rPr>
              <a:t>def func_(a):</a:t>
            </a:r>
            <a:endParaRPr lang="en-US" altLang="ja-JP" sz="1400">
              <a:solidFill>
                <a:srgbClr val="C586C0"/>
              </a:solidFill>
              <a:latin typeface="Consolas" panose="020B0609020204030204"/>
              <a:ea typeface="MS PGothic" panose="020B0600070205080204" charset="-128"/>
            </a:endParaRPr>
          </a:p>
          <a:p>
            <a:pPr lvl="3"/>
            <a:r>
              <a:rPr lang="ja-JP" sz="1400">
                <a:solidFill>
                  <a:srgbClr val="C586C0"/>
                </a:solidFill>
                <a:latin typeface="Consolas" panose="020B0609020204030204"/>
                <a:ea typeface="MS PGothic" panose="020B0600070205080204" charset="-128"/>
              </a:rPr>
              <a:t>def func(param):</a:t>
            </a:r>
            <a:endParaRPr lang="en-US" altLang="ja-JP" sz="1400">
              <a:solidFill>
                <a:srgbClr val="C586C0"/>
              </a:solidFill>
              <a:latin typeface="Consolas" panose="020B0609020204030204"/>
              <a:ea typeface="MS PGothic" panose="020B0600070205080204" charset="-128"/>
            </a:endParaRPr>
          </a:p>
          <a:p>
            <a:pPr lvl="4">
              <a:buFont typeface="Courier New" panose="02070309020205020404" pitchFamily="34" charset="0"/>
              <a:buChar char="o"/>
            </a:pPr>
            <a:r>
              <a:rPr lang="ja-JP" sz="1400">
                <a:solidFill>
                  <a:srgbClr val="C586C0"/>
                </a:solidFill>
                <a:latin typeface="Consolas" panose="020B0609020204030204"/>
                <a:ea typeface="MS PGothic" panose="020B0600070205080204" charset="-128"/>
              </a:rPr>
              <a:t>……</a:t>
            </a:r>
            <a:endParaRPr lang="en-US" altLang="ja-JP" sz="1400">
              <a:solidFill>
                <a:srgbClr val="C586C0"/>
              </a:solidFill>
              <a:latin typeface="Consolas" panose="020B0609020204030204"/>
              <a:ea typeface="MS PGothic" panose="020B0600070205080204" charset="-128"/>
            </a:endParaRPr>
          </a:p>
          <a:p>
            <a:pPr lvl="3"/>
            <a:r>
              <a:rPr lang="ja-JP" sz="1400">
                <a:solidFill>
                  <a:srgbClr val="C586C0"/>
                </a:solidFill>
                <a:latin typeface="Consolas" panose="020B0609020204030204"/>
                <a:ea typeface="MS PGothic" panose="020B0600070205080204" charset="-128"/>
              </a:rPr>
              <a:t>return func</a:t>
            </a:r>
            <a:endParaRPr lang="ja-JP" sz="2000"/>
          </a:p>
          <a:p>
            <a:pPr lvl="1">
              <a:buFont typeface="Courier New" panose="02070309020205020404" pitchFamily="34" charset="0"/>
              <a:buChar char="o"/>
            </a:pPr>
            <a:r>
              <a:rPr lang="ja-JP" altLang="en-US" sz="2100">
                <a:latin typeface="Consolas" panose="020B0609020204030204"/>
                <a:ea typeface="MS PGothic" panose="020B0600070205080204" charset="-128"/>
              </a:rPr>
              <a:t>其中</a:t>
            </a:r>
            <a:r>
              <a:rPr lang="en-US" altLang="ja-JP" sz="2100" err="1">
                <a:latin typeface="Consolas" panose="020B0609020204030204"/>
                <a:ea typeface="MS PGothic" panose="020B0600070205080204" charset="-128"/>
              </a:rPr>
              <a:t>func</a:t>
            </a:r>
            <a:r>
              <a:rPr lang="ja-JP" altLang="en-US" sz="2100">
                <a:latin typeface="Consolas" panose="020B0609020204030204"/>
                <a:ea typeface="MS PGothic" panose="020B0600070205080204" charset="-128"/>
              </a:rPr>
              <a:t>是新总结函数。</a:t>
            </a:r>
          </a:p>
          <a:p>
            <a:pPr marL="457200" lvl="1" indent="0">
              <a:buNone/>
            </a:pPr>
            <a:endParaRPr lang="ja-JP" altLang="en-US">
              <a:ea typeface="MS PGothic" panose="020B0600070205080204" charset="-128"/>
            </a:endParaRPr>
          </a:p>
          <a:p>
            <a:pPr lvl="1">
              <a:buFont typeface="Courier New" panose="02070309020205020404" pitchFamily="34" charset="0"/>
              <a:buChar char="o"/>
            </a:pPr>
            <a:endParaRPr lang="ja-JP" altLang="en-US">
              <a:ea typeface="MS PGothic" panose="020B0600070205080204" charset="-128"/>
            </a:endParaRPr>
          </a:p>
        </p:txBody>
      </p:sp>
      <p:sp>
        <p:nvSpPr>
          <p:cNvPr id="4" name="TextBox 3"/>
          <p:cNvSpPr txBox="1"/>
          <p:nvPr/>
        </p:nvSpPr>
        <p:spPr>
          <a:xfrm>
            <a:off x="9009821" y="5136808"/>
            <a:ext cx="920055" cy="36933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spAutoFit/>
          </a:bodyPr>
          <a:lstStyle/>
          <a:p>
            <a:pPr algn="l"/>
            <a:r>
              <a:rPr lang="ja-JP" altLang="en-US"/>
              <a:t>已解决</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ea typeface="MS PGothic" panose="020B0600070205080204" charset="-128"/>
              </a:rPr>
              <a:t>待解决问题（还没思路）</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ja-JP" altLang="en-US">
                <a:ea typeface="MS PGothic" panose="020B0600070205080204" charset="-128"/>
              </a:rPr>
              <a:t>搞清楚embedding keyword怎么具体发挥作用，并且动态更新其中的值（伴随着新函数的生成）</a:t>
            </a:r>
            <a:endParaRPr lang="en-US">
              <a:ea typeface="MS PGothic" panose="020B0600070205080204" charset="-128"/>
            </a:endParaRPr>
          </a:p>
          <a:p>
            <a:r>
              <a:rPr lang="ja-JP" altLang="en-US">
                <a:ea typeface="MS PGothic" panose="020B0600070205080204" charset="-128"/>
              </a:rPr>
              <a:t>怎么能够让description：</a:t>
            </a:r>
          </a:p>
          <a:p>
            <a:pPr marL="0" indent="0">
              <a:buNone/>
            </a:pPr>
            <a:r>
              <a:rPr lang="ja-JP" sz="2000">
                <a:ea typeface="+mn-lt"/>
                <a:cs typeface="+mn-lt"/>
              </a:rPr>
              <a:t>move_item_to_location: Call this tool API to control the robot. What is the Move Item to Location API useful for? Moves an item from its current location to a specified destination. Parameters: [{"name": "item_name", "type": "string", "description": "The name of the item to be moved.", "required": true}, {"name": "destination_name", "type": "string", "description": "The name of the destination where the item should be moved.", "required": true}] Format the arguments as a JSON object.</a:t>
            </a:r>
            <a:endParaRPr lang="ja-JP" sz="2000"/>
          </a:p>
          <a:p>
            <a:pPr marL="0" indent="0">
              <a:buNone/>
            </a:pPr>
            <a:r>
              <a:rPr lang="ja-JP" altLang="en-US">
                <a:ea typeface="MS PGothic" panose="020B0600070205080204" charset="-128"/>
              </a:rPr>
              <a:t>更利于向量化与相似度匹配，或者换成更利于理解的语言</a:t>
            </a:r>
          </a:p>
          <a:p>
            <a:endParaRPr lang="ja-JP" altLang="en-US">
              <a:ea typeface="MS PGothic" panose="020B0600070205080204" charset="-128"/>
            </a:endParaRPr>
          </a:p>
        </p:txBody>
      </p:sp>
      <p:sp>
        <p:nvSpPr>
          <p:cNvPr id="4" name="TextBox 3"/>
          <p:cNvSpPr txBox="1"/>
          <p:nvPr/>
        </p:nvSpPr>
        <p:spPr>
          <a:xfrm>
            <a:off x="1327222" y="5674681"/>
            <a:ext cx="8566690" cy="923330"/>
          </a:xfrm>
          <a:prstGeom prst="rect">
            <a:avLst/>
          </a:prstGeom>
          <a:solidFill>
            <a:srgbClr val="ED7D31"/>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ja-JP" altLang="en-US">
                <a:ea typeface="MS PGothic" panose="020B0600070205080204" charset="-128"/>
              </a:rPr>
              <a:t>可以让llm直接对所有的tool_name进行一个可能性筛选，eg.1.筛选三个在某task下最可能用到的tool，2.再将可能用到的tool的相关txt文档放到React_Prompt中便于产生thought等，见后面的ppt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40000"/>
          </a:blip>
          <a:srcRect r="6250" b="6250"/>
          <a:stretch>
            <a:fillRect/>
          </a:stretch>
        </p:blipFill>
        <p:spPr>
          <a:xfrm>
            <a:off x="20" y="10"/>
            <a:ext cx="12191980" cy="6857990"/>
          </a:xfrm>
          <a:prstGeom prst="rect">
            <a:avLst/>
          </a:prstGeom>
        </p:spPr>
      </p:pic>
      <p:sp>
        <p:nvSpPr>
          <p:cNvPr id="2" name="Title 1"/>
          <p:cNvSpPr>
            <a:spLocks noGrp="1"/>
          </p:cNvSpPr>
          <p:nvPr>
            <p:ph type="ctrTitle"/>
          </p:nvPr>
        </p:nvSpPr>
        <p:spPr>
          <a:xfrm>
            <a:off x="965200" y="965200"/>
            <a:ext cx="10261600" cy="3564869"/>
          </a:xfrm>
        </p:spPr>
        <p:txBody>
          <a:bodyPr>
            <a:normAutofit/>
          </a:bodyPr>
          <a:lstStyle/>
          <a:p>
            <a:pPr algn="l"/>
            <a:r>
              <a:rPr lang="ja-JP" altLang="en-US" sz="11500">
                <a:ln w="22225">
                  <a:solidFill>
                    <a:schemeClr val="tx1"/>
                  </a:solidFill>
                  <a:miter lim="800000"/>
                </a:ln>
                <a:noFill/>
                <a:ea typeface="MS PGothic" panose="020B0600070205080204" charset="-128"/>
              </a:rPr>
              <a:t>工作总结</a:t>
            </a:r>
            <a:endParaRPr lang="en-US" sz="11500">
              <a:ln w="22225">
                <a:solidFill>
                  <a:schemeClr val="tx1"/>
                </a:solidFill>
                <a:miter lim="800000"/>
              </a:ln>
              <a:noFill/>
            </a:endParaRPr>
          </a:p>
        </p:txBody>
      </p:sp>
      <p:sp>
        <p:nvSpPr>
          <p:cNvPr id="3" name="Subtitle 2"/>
          <p:cNvSpPr>
            <a:spLocks noGrp="1"/>
          </p:cNvSpPr>
          <p:nvPr>
            <p:ph type="subTitle" idx="1"/>
          </p:nvPr>
        </p:nvSpPr>
        <p:spPr>
          <a:xfrm>
            <a:off x="965200" y="4572002"/>
            <a:ext cx="10261600" cy="1202995"/>
          </a:xfrm>
        </p:spPr>
        <p:txBody>
          <a:bodyPr vert="horz" lIns="91440" tIns="45720" rIns="91440" bIns="45720" rtlCol="0" anchor="t">
            <a:normAutofit/>
          </a:bodyPr>
          <a:lstStyle/>
          <a:p>
            <a:pPr algn="l"/>
            <a:r>
              <a:rPr lang="en-US" sz="3200"/>
              <a:t>2/28</a:t>
            </a:r>
          </a:p>
          <a:p>
            <a:pPr algn="l"/>
            <a:r>
              <a:rPr lang="ja-JP" altLang="en-US" sz="3200">
                <a:ea typeface="MS PGothic" panose="020B0600070205080204" charset="-128"/>
              </a:rPr>
              <a:t>杨易趣</a:t>
            </a:r>
            <a:endParaRPr lang="en-US" sz="3200"/>
          </a:p>
        </p:txBody>
      </p:sp>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367847"/>
            <a:ext cx="10515600" cy="1325563"/>
          </a:xfrm>
        </p:spPr>
        <p:txBody>
          <a:bodyPr/>
          <a:lstStyle/>
          <a:p>
            <a:r>
              <a:rPr lang="ja-JP" altLang="en-US" sz="3200">
                <a:ea typeface="MS PGothic" panose="020B0600070205080204" charset="-128"/>
              </a:rPr>
              <a:t>实现</a:t>
            </a:r>
            <a:r>
              <a:rPr lang="en-US" sz="3200"/>
              <a:t>add_skill</a:t>
            </a:r>
            <a:r>
              <a:rPr lang="ja-JP" altLang="en-US" sz="3200">
                <a:ea typeface="MS PGothic" panose="020B0600070205080204" charset="-128"/>
              </a:rPr>
              <a:t>函数根据历史信息利用llm提炼新的skill</a:t>
            </a:r>
          </a:p>
        </p:txBody>
      </p:sp>
      <p:sp>
        <p:nvSpPr>
          <p:cNvPr id="3" name="Content Placeholder 2"/>
          <p:cNvSpPr>
            <a:spLocks noGrp="1"/>
          </p:cNvSpPr>
          <p:nvPr>
            <p:ph idx="1"/>
          </p:nvPr>
        </p:nvSpPr>
        <p:spPr>
          <a:xfrm>
            <a:off x="9691915" y="83911"/>
            <a:ext cx="10653485" cy="4975452"/>
          </a:xfrm>
        </p:spPr>
        <p:txBody>
          <a:bodyPr vert="horz" lIns="91440" tIns="45720" rIns="91440" bIns="45720" rtlCol="0" anchor="t">
            <a:normAutofit/>
          </a:bodyPr>
          <a:lstStyle/>
          <a:p>
            <a:r>
              <a:rPr lang="en-US"/>
              <a:t>Prompt：</a:t>
            </a:r>
          </a:p>
        </p:txBody>
      </p:sp>
      <p:pic>
        <p:nvPicPr>
          <p:cNvPr id="4" name="Picture 3" descr="A screenshot of a computer program&#10;&#10;Description automatically generated"/>
          <p:cNvPicPr>
            <a:picLocks noChangeAspect="1"/>
          </p:cNvPicPr>
          <p:nvPr/>
        </p:nvPicPr>
        <p:blipFill>
          <a:blip r:embed="rId2"/>
          <a:stretch>
            <a:fillRect/>
          </a:stretch>
        </p:blipFill>
        <p:spPr>
          <a:xfrm>
            <a:off x="0" y="606311"/>
            <a:ext cx="12192000" cy="62549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8029" y="-266247"/>
            <a:ext cx="10515600" cy="1325563"/>
          </a:xfrm>
        </p:spPr>
        <p:txBody>
          <a:bodyPr/>
          <a:lstStyle/>
          <a:p>
            <a:r>
              <a:rPr lang="ja-JP" altLang="en-US">
                <a:ea typeface="MS PGothic" panose="020B0600070205080204" charset="-128"/>
              </a:rPr>
              <a:t>Output example:</a:t>
            </a:r>
          </a:p>
        </p:txBody>
      </p:sp>
      <p:pic>
        <p:nvPicPr>
          <p:cNvPr id="4" name="Content Placeholder 3" descr="A screenshot of a computer program&#10;&#10;Description automatically generated"/>
          <p:cNvPicPr>
            <a:picLocks noGrp="1" noChangeAspect="1"/>
          </p:cNvPicPr>
          <p:nvPr>
            <p:ph idx="1"/>
          </p:nvPr>
        </p:nvPicPr>
        <p:blipFill>
          <a:blip r:embed="rId2"/>
          <a:stretch>
            <a:fillRect/>
          </a:stretch>
        </p:blipFill>
        <p:spPr>
          <a:xfrm>
            <a:off x="38011" y="-3175"/>
            <a:ext cx="5395866" cy="3516767"/>
          </a:xfrm>
        </p:spPr>
      </p:pic>
      <p:pic>
        <p:nvPicPr>
          <p:cNvPr id="5" name="Picture 4" descr="A screenshot of a computer&#10;&#10;Description automatically generated"/>
          <p:cNvPicPr>
            <a:picLocks noChangeAspect="1"/>
          </p:cNvPicPr>
          <p:nvPr/>
        </p:nvPicPr>
        <p:blipFill>
          <a:blip r:embed="rId3"/>
          <a:stretch>
            <a:fillRect/>
          </a:stretch>
        </p:blipFill>
        <p:spPr>
          <a:xfrm>
            <a:off x="36286" y="3484490"/>
            <a:ext cx="9187543" cy="3372454"/>
          </a:xfrm>
          <a:prstGeom prst="rect">
            <a:avLst/>
          </a:prstGeom>
        </p:spPr>
      </p:pic>
      <p:sp>
        <p:nvSpPr>
          <p:cNvPr id="6" name="TextBox 5"/>
          <p:cNvSpPr txBox="1"/>
          <p:nvPr/>
        </p:nvSpPr>
        <p:spPr>
          <a:xfrm>
            <a:off x="5929038" y="727812"/>
            <a:ext cx="578929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ja-JP" altLang="en-US">
                <a:ea typeface="MS PGothic" panose="020B0600070205080204" charset="-128"/>
              </a:rPr>
              <a:t>同时</a:t>
            </a:r>
            <a:endParaRPr lang="en-US">
              <a:ea typeface="MS PGothic" panose="020B0600070205080204" charset="-128"/>
            </a:endParaRPr>
          </a:p>
          <a:p>
            <a:r>
              <a:rPr lang="ja-JP" altLang="en-US">
                <a:ea typeface="MS PGothic" panose="020B0600070205080204" charset="-128"/>
              </a:rPr>
              <a:t>1.也会把python代码保存到skills_python module中，并更改模块的__init__.py部分，保证函数能够顺利导入其他文件</a:t>
            </a:r>
          </a:p>
          <a:p>
            <a:r>
              <a:rPr lang="ja-JP" altLang="en-US">
                <a:ea typeface="MS PGothic" panose="020B0600070205080204" charset="-128"/>
              </a:rPr>
              <a:t>2.把json代码部分，转化为文字描述txt并保存于new_skill文件夹下，并上传至向量数据库（此步适用于用向量数据库来筛选task相关skill）</a:t>
            </a:r>
          </a:p>
          <a:p>
            <a:r>
              <a:rPr lang="ja-JP" altLang="en-US">
                <a:ea typeface="MS PGothic" panose="020B0600070205080204" charset="-128"/>
              </a:rPr>
              <a:t>3.在embedding_keyword.txt中添加函数名（此步是为了后来精进embedding模型的提前打算）</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87314" cy="1688420"/>
          </a:xfrm>
        </p:spPr>
        <p:txBody>
          <a:bodyPr/>
          <a:lstStyle/>
          <a:p>
            <a:r>
              <a:rPr lang="ja-JP" altLang="en-US" sz="3600" b="1">
                <a:ea typeface="MS PGothic" panose="020B0600070205080204" charset="-128"/>
              </a:rPr>
              <a:t>实现了delete_skill来删除</a:t>
            </a:r>
            <a:r>
              <a:rPr lang="ja-JP" sz="3600" b="1">
                <a:ea typeface="+mj-lt"/>
                <a:cs typeface="+mj-lt"/>
              </a:rPr>
              <a:t>skills_python</a:t>
            </a:r>
            <a:r>
              <a:rPr lang="ja-JP" sz="3600" b="1">
                <a:ea typeface="MS PGothic" panose="020B0600070205080204" charset="-128"/>
              </a:rPr>
              <a:t>中</a:t>
            </a:r>
            <a:r>
              <a:rPr lang="ja-JP" altLang="en-US" sz="3600" b="1">
                <a:ea typeface="MS PGothic" panose="020B0600070205080204" charset="-128"/>
              </a:rPr>
              <a:t>现有的skill</a:t>
            </a:r>
            <a:endParaRPr lang="en-US" sz="3600" b="1"/>
          </a:p>
        </p:txBody>
      </p:sp>
      <p:sp>
        <p:nvSpPr>
          <p:cNvPr id="3" name="Content Placeholder 2"/>
          <p:cNvSpPr>
            <a:spLocks noGrp="1"/>
          </p:cNvSpPr>
          <p:nvPr>
            <p:ph idx="1"/>
          </p:nvPr>
        </p:nvSpPr>
        <p:spPr>
          <a:xfrm>
            <a:off x="1266371" y="2573111"/>
            <a:ext cx="10515600" cy="4351338"/>
          </a:xfrm>
        </p:spPr>
        <p:txBody>
          <a:bodyPr vert="horz" lIns="91440" tIns="45720" rIns="91440" bIns="45720" rtlCol="0" anchor="t">
            <a:normAutofit/>
          </a:bodyPr>
          <a:lstStyle/>
          <a:p>
            <a:r>
              <a:rPr lang="ja-JP" altLang="en-US">
                <a:ea typeface="MS PGothic" panose="020B0600070205080204" charset="-128"/>
              </a:rPr>
              <a:t>会删除skill_python中的对应skill的python代码，并修改__init__.py文件</a:t>
            </a:r>
          </a:p>
          <a:p>
            <a:r>
              <a:rPr lang="ja-JP" altLang="en-US">
                <a:ea typeface="MS PGothic" panose="020B0600070205080204" charset="-128"/>
              </a:rPr>
              <a:t>删除new_skill文件夹下中对应函数描述的txt文件，并且在向量知识库中删除对应的文件</a:t>
            </a:r>
          </a:p>
          <a:p>
            <a:r>
              <a:rPr lang="ja-JP" altLang="en-US">
                <a:ea typeface="MS PGothic" panose="020B0600070205080204" charset="-128"/>
              </a:rPr>
              <a:t>删除embedding_keyword.txt中的对应函数名称</a:t>
            </a:r>
          </a:p>
          <a:p>
            <a:endParaRPr lang="ja-JP" altLang="en-US">
              <a:ea typeface="MS PGothic" panose="020B060007020508020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600">
                <a:ea typeface="MS PGothic" panose="020B0600070205080204" charset="-128"/>
              </a:rPr>
              <a:t>实现六个基础api_function</a:t>
            </a:r>
            <a:endParaRPr lang="ja-JP" altLang="en-US" sz="3600"/>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sz="2400" err="1">
                <a:ea typeface="+mn-lt"/>
                <a:cs typeface="+mn-lt"/>
              </a:rPr>
              <a:t>search_object</a:t>
            </a:r>
            <a:endParaRPr lang="en-US" sz="2600" err="1"/>
          </a:p>
          <a:p>
            <a:r>
              <a:rPr lang="en-US" sz="2400" err="1">
                <a:ea typeface="+mn-lt"/>
                <a:cs typeface="+mn-lt"/>
              </a:rPr>
              <a:t>grab_object</a:t>
            </a:r>
            <a:endParaRPr lang="en-US" err="1"/>
          </a:p>
          <a:p>
            <a:r>
              <a:rPr lang="en-US" sz="2400" err="1">
                <a:ea typeface="+mn-lt"/>
                <a:cs typeface="+mn-lt"/>
              </a:rPr>
              <a:t>move_to_object</a:t>
            </a:r>
            <a:endParaRPr lang="en-US" err="1"/>
          </a:p>
          <a:p>
            <a:r>
              <a:rPr lang="en-US" sz="2400" err="1">
                <a:ea typeface="+mn-lt"/>
                <a:cs typeface="+mn-lt"/>
              </a:rPr>
              <a:t>move_to_coordinates</a:t>
            </a:r>
            <a:endParaRPr lang="en-US" err="1"/>
          </a:p>
          <a:p>
            <a:r>
              <a:rPr lang="en-US" sz="2400" err="1">
                <a:ea typeface="+mn-lt"/>
                <a:cs typeface="+mn-lt"/>
              </a:rPr>
              <a:t>release_object</a:t>
            </a:r>
            <a:endParaRPr lang="en-US" err="1"/>
          </a:p>
          <a:p>
            <a:r>
              <a:rPr lang="en-US" sz="2400" err="1"/>
              <a:t>open_container</a:t>
            </a:r>
          </a:p>
          <a:p>
            <a:endParaRPr lang="en-US" altLang="ja-JP" sz="2400">
              <a:ea typeface="MS PGothic" panose="020B0600070205080204" charset="-128"/>
            </a:endParaRPr>
          </a:p>
          <a:p>
            <a:endParaRPr lang="en-US" altLang="ja-JP" sz="2400">
              <a:ea typeface="MS PGothic" panose="020B0600070205080204" charset="-128"/>
            </a:endParaRPr>
          </a:p>
          <a:p>
            <a:pPr marL="0" indent="0">
              <a:buNone/>
            </a:pPr>
            <a:r>
              <a:rPr lang="ja-JP" altLang="en-US" sz="2600">
                <a:ea typeface="MS PGothic" panose="020B0600070205080204" charset="-128"/>
              </a:rPr>
              <a:t>位于</a:t>
            </a:r>
            <a:r>
              <a:rPr lang="ja-JP" sz="2600">
                <a:ea typeface="+mn-lt"/>
                <a:cs typeface="+mn-lt"/>
              </a:rPr>
              <a:t>previous_llm_yyq\skills_python</a:t>
            </a:r>
            <a:r>
              <a:rPr lang="ja-JP" altLang="en-US" sz="2600">
                <a:ea typeface="+mn-lt"/>
                <a:cs typeface="+mn-lt"/>
              </a:rPr>
              <a:t>中</a:t>
            </a:r>
            <a:endParaRPr lang="en-US" sz="2600"/>
          </a:p>
          <a:p>
            <a:pPr marL="0" indent="0">
              <a:buNone/>
            </a:pPr>
            <a:r>
              <a:rPr lang="ja-JP" altLang="en-US" sz="2400">
                <a:ea typeface="+mn-lt"/>
                <a:cs typeface="+mn-lt"/>
              </a:rPr>
              <a:t>除open_container外，其余func均可通过</a:t>
            </a:r>
            <a:r>
              <a:rPr lang="en-US" sz="2400">
                <a:ea typeface="+mn-lt"/>
                <a:cs typeface="+mn-lt"/>
              </a:rPr>
              <a:t>post/get</a:t>
            </a:r>
            <a:r>
              <a:rPr lang="ja-JP" altLang="en-US" sz="2400">
                <a:ea typeface="+mn-lt"/>
                <a:cs typeface="+mn-lt"/>
              </a:rPr>
              <a:t>操纵机械臂</a:t>
            </a:r>
            <a:endParaRPr lang="ja-JP" altLang="en-US" sz="2400"/>
          </a:p>
          <a:p>
            <a:endParaRPr lang="en-US"/>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ea typeface="MS PGothic" panose="020B0600070205080204" charset="-128"/>
              </a:rPr>
              <a:t>将现有的skill(tool)进行划分</a:t>
            </a:r>
            <a:endParaRPr lang="en-US"/>
          </a:p>
        </p:txBody>
      </p:sp>
      <p:pic>
        <p:nvPicPr>
          <p:cNvPr id="4" name="Content Placeholder 3" descr="A computer screen shot of text&#10;&#10;Description automatically generated"/>
          <p:cNvPicPr>
            <a:picLocks noGrp="1" noChangeAspect="1"/>
          </p:cNvPicPr>
          <p:nvPr>
            <p:ph idx="1"/>
          </p:nvPr>
        </p:nvPicPr>
        <p:blipFill>
          <a:blip r:embed="rId2"/>
          <a:stretch>
            <a:fillRect/>
          </a:stretch>
        </p:blipFill>
        <p:spPr>
          <a:xfrm>
            <a:off x="764494" y="2715873"/>
            <a:ext cx="3971925" cy="2324100"/>
          </a:xfrm>
        </p:spPr>
      </p:pic>
      <p:sp>
        <p:nvSpPr>
          <p:cNvPr id="5" name="TextBox 4"/>
          <p:cNvSpPr txBox="1"/>
          <p:nvPr/>
        </p:nvSpPr>
        <p:spPr>
          <a:xfrm>
            <a:off x="6045195" y="3627562"/>
            <a:ext cx="466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ja-JP" altLang="en-US">
                <a:ea typeface="MS PGothic" panose="020B0600070205080204" charset="-128"/>
              </a:rPr>
              <a:t>其余通过add_skill产生的均为integrated tools</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74" y="-105327"/>
            <a:ext cx="10515600" cy="1325563"/>
          </a:xfrm>
        </p:spPr>
        <p:txBody>
          <a:bodyPr/>
          <a:lstStyle/>
          <a:p>
            <a:r>
              <a:rPr lang="ja-JP" altLang="en-US">
                <a:ea typeface="MS PGothic" panose="020B0600070205080204" charset="-128"/>
              </a:rPr>
              <a:t>用</a:t>
            </a:r>
            <a:r>
              <a:rPr lang="en-US" err="1"/>
              <a:t>llm</a:t>
            </a:r>
            <a:r>
              <a:rPr lang="ja-JP" altLang="en-US">
                <a:ea typeface="MS PGothic" panose="020B0600070205080204" charset="-128"/>
              </a:rPr>
              <a:t>筛选出对于实现任务可能有关的tool</a:t>
            </a:r>
            <a:endParaRPr lang="en-US"/>
          </a:p>
        </p:txBody>
      </p:sp>
      <p:sp>
        <p:nvSpPr>
          <p:cNvPr id="3" name="Content Placeholder 2"/>
          <p:cNvSpPr>
            <a:spLocks noGrp="1"/>
          </p:cNvSpPr>
          <p:nvPr>
            <p:ph idx="1"/>
          </p:nvPr>
        </p:nvSpPr>
        <p:spPr>
          <a:xfrm>
            <a:off x="302749" y="789115"/>
            <a:ext cx="11065565" cy="5126590"/>
          </a:xfrm>
        </p:spPr>
        <p:txBody>
          <a:bodyPr vert="horz" lIns="91440" tIns="45720" rIns="91440" bIns="45720" rtlCol="0" anchor="t">
            <a:normAutofit/>
          </a:bodyPr>
          <a:lstStyle/>
          <a:p>
            <a:r>
              <a:rPr lang="en-US"/>
              <a:t>Prompt：</a:t>
            </a:r>
          </a:p>
          <a:p>
            <a:endParaRPr lang="en-US"/>
          </a:p>
        </p:txBody>
      </p:sp>
      <p:pic>
        <p:nvPicPr>
          <p:cNvPr id="4" name="Picture 3" descr="A screenshot of a computer program&#10;&#10;Description automatically generated"/>
          <p:cNvPicPr>
            <a:picLocks noChangeAspect="1"/>
          </p:cNvPicPr>
          <p:nvPr/>
        </p:nvPicPr>
        <p:blipFill>
          <a:blip r:embed="rId2"/>
          <a:stretch>
            <a:fillRect/>
          </a:stretch>
        </p:blipFill>
        <p:spPr>
          <a:xfrm>
            <a:off x="-7256" y="1220345"/>
            <a:ext cx="12198627" cy="3289613"/>
          </a:xfrm>
          <a:prstGeom prst="rect">
            <a:avLst/>
          </a:prstGeom>
        </p:spPr>
      </p:pic>
      <p:sp>
        <p:nvSpPr>
          <p:cNvPr id="5" name="TextBox 4"/>
          <p:cNvSpPr txBox="1"/>
          <p:nvPr/>
        </p:nvSpPr>
        <p:spPr>
          <a:xfrm>
            <a:off x="248152" y="4506493"/>
            <a:ext cx="116989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ja-JP" altLang="en-US">
                <a:ea typeface="MS PGothic" panose="020B0600070205080204" charset="-128"/>
              </a:rPr>
              <a:t>具体实现位于related_skill.py 中的"related_skill" function ，其中tools是现有所以函数的名称＋description（除去了那些多余的关于parameter的描述）</a:t>
            </a:r>
          </a:p>
        </p:txBody>
      </p:sp>
      <p:sp>
        <p:nvSpPr>
          <p:cNvPr id="6" name="TextBox 5"/>
          <p:cNvSpPr txBox="1"/>
          <p:nvPr/>
        </p:nvSpPr>
        <p:spPr>
          <a:xfrm>
            <a:off x="245001" y="5215880"/>
            <a:ext cx="31940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en-US"/>
              <a:t>example：</a:t>
            </a:r>
          </a:p>
        </p:txBody>
      </p:sp>
      <p:sp>
        <p:nvSpPr>
          <p:cNvPr id="7" name="TextBox 6"/>
          <p:cNvSpPr txBox="1"/>
          <p:nvPr/>
        </p:nvSpPr>
        <p:spPr>
          <a:xfrm>
            <a:off x="1930400" y="5217886"/>
            <a:ext cx="92020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a:solidFill>
                  <a:srgbClr val="9CDCFE"/>
                </a:solidFill>
                <a:highlight>
                  <a:srgbClr val="1F1F1F"/>
                </a:highlight>
                <a:latin typeface="Consolas" panose="020B0609020204030204"/>
              </a:rPr>
              <a:t>task</a:t>
            </a:r>
            <a:r>
              <a:rPr lang="en-US">
                <a:solidFill>
                  <a:srgbClr val="D4D4D4"/>
                </a:solidFill>
                <a:highlight>
                  <a:srgbClr val="1F1F1F"/>
                </a:highlight>
                <a:latin typeface="Consolas" panose="020B0609020204030204"/>
              </a:rPr>
              <a:t>=</a:t>
            </a:r>
            <a:r>
              <a:rPr lang="en-US">
                <a:solidFill>
                  <a:srgbClr val="CE9178"/>
                </a:solidFill>
                <a:highlight>
                  <a:srgbClr val="1F1F1F"/>
                </a:highlight>
                <a:latin typeface="Consolas" panose="020B0609020204030204"/>
              </a:rPr>
              <a:t>"move the cola can to the plate and move the cola can to basket"</a:t>
            </a:r>
          </a:p>
        </p:txBody>
      </p:sp>
      <p:sp>
        <p:nvSpPr>
          <p:cNvPr id="8" name="TextBox 7"/>
          <p:cNvSpPr txBox="1"/>
          <p:nvPr/>
        </p:nvSpPr>
        <p:spPr>
          <a:xfrm>
            <a:off x="263149" y="5752995"/>
            <a:ext cx="17331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en-US"/>
              <a:t>Output:</a:t>
            </a:r>
          </a:p>
        </p:txBody>
      </p:sp>
      <p:pic>
        <p:nvPicPr>
          <p:cNvPr id="9" name="Picture 8" descr="A black background with white text&#10;&#10;Description automatically generated"/>
          <p:cNvPicPr>
            <a:picLocks noChangeAspect="1"/>
          </p:cNvPicPr>
          <p:nvPr/>
        </p:nvPicPr>
        <p:blipFill>
          <a:blip r:embed="rId3"/>
          <a:stretch>
            <a:fillRect/>
          </a:stretch>
        </p:blipFill>
        <p:spPr>
          <a:xfrm>
            <a:off x="1233714" y="5587773"/>
            <a:ext cx="10711542" cy="914852"/>
          </a:xfrm>
          <a:prstGeom prst="rect">
            <a:avLst/>
          </a:prstGeom>
        </p:spPr>
      </p:pic>
      <p:sp>
        <p:nvSpPr>
          <p:cNvPr id="10" name="TextBox 9"/>
          <p:cNvSpPr txBox="1"/>
          <p:nvPr/>
        </p:nvSpPr>
        <p:spPr>
          <a:xfrm>
            <a:off x="1847267" y="6503092"/>
            <a:ext cx="85233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ja-JP" altLang="en-US">
                <a:ea typeface="MS PGothic" panose="020B0600070205080204" charset="-128"/>
              </a:rPr>
              <a:t>表现不错，但可以再改进prompt，可以提高Integrated tool的优先级。</a:t>
            </a:r>
            <a:endParaRPr lang="en-US"/>
          </a:p>
        </p:txBody>
      </p:sp>
      <p:sp>
        <p:nvSpPr>
          <p:cNvPr id="11" name="Text Box 10"/>
          <p:cNvSpPr txBox="1"/>
          <p:nvPr/>
        </p:nvSpPr>
        <p:spPr>
          <a:xfrm>
            <a:off x="3048000" y="2967990"/>
            <a:ext cx="6096000" cy="922020"/>
          </a:xfrm>
          <a:prstGeom prst="rect">
            <a:avLst/>
          </a:prstGeom>
          <a:noFill/>
        </p:spPr>
        <p:txBody>
          <a:bodyPr wrap="square" rtlCol="0" anchor="t">
            <a:spAutoFit/>
          </a:bodyPr>
          <a:lstStyle/>
          <a:p>
            <a:r>
              <a:rPr lang="en-US"/>
              <a:t>https://devops.aliyun.com/lingma/login?state=2-dcfcf2512d98404597318b683bdd0b9f&amp;port=37510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39" y="66951"/>
            <a:ext cx="10515600" cy="1325563"/>
          </a:xfrm>
        </p:spPr>
        <p:txBody>
          <a:bodyPr>
            <a:normAutofit/>
          </a:bodyPr>
          <a:lstStyle/>
          <a:p>
            <a:r>
              <a:rPr lang="ja-JP" altLang="en-US" sz="3600">
                <a:ea typeface="MS PGothic" panose="020B0600070205080204" charset="-128"/>
              </a:rPr>
              <a:t>利用通过llm筛选的相关tool，来完成机械臂任务指令</a:t>
            </a:r>
          </a:p>
        </p:txBody>
      </p:sp>
      <p:sp>
        <p:nvSpPr>
          <p:cNvPr id="3" name="Content Placeholder 2"/>
          <p:cNvSpPr>
            <a:spLocks noGrp="1"/>
          </p:cNvSpPr>
          <p:nvPr>
            <p:ph idx="1"/>
          </p:nvPr>
        </p:nvSpPr>
        <p:spPr>
          <a:xfrm>
            <a:off x="838200" y="1196147"/>
            <a:ext cx="10515600" cy="4351338"/>
          </a:xfrm>
        </p:spPr>
        <p:txBody>
          <a:bodyPr vert="horz" lIns="91440" tIns="45720" rIns="91440" bIns="45720" rtlCol="0" anchor="t">
            <a:normAutofit/>
          </a:bodyPr>
          <a:lstStyle/>
          <a:p>
            <a:r>
              <a:rPr lang="ja-JP" altLang="en-US" sz="2000">
                <a:ea typeface="MS PGothic" panose="020B0600070205080204" charset="-128"/>
              </a:rPr>
              <a:t>主函数为main3</a:t>
            </a:r>
          </a:p>
          <a:p>
            <a:r>
              <a:rPr lang="ja-JP" altLang="en-US" sz="2000">
                <a:ea typeface="MS PGothic" panose="020B0600070205080204" charset="-128"/>
              </a:rPr>
              <a:t>输出示例：</a:t>
            </a:r>
          </a:p>
        </p:txBody>
      </p:sp>
      <p:pic>
        <p:nvPicPr>
          <p:cNvPr id="4" name="Picture 3" descr="A screenshot of a computer program&#10;&#10;Description automatically generated"/>
          <p:cNvPicPr>
            <a:picLocks noChangeAspect="1"/>
          </p:cNvPicPr>
          <p:nvPr/>
        </p:nvPicPr>
        <p:blipFill>
          <a:blip r:embed="rId2"/>
          <a:stretch>
            <a:fillRect/>
          </a:stretch>
        </p:blipFill>
        <p:spPr>
          <a:xfrm>
            <a:off x="0" y="1987577"/>
            <a:ext cx="12192000" cy="4062290"/>
          </a:xfrm>
          <a:prstGeom prst="rect">
            <a:avLst/>
          </a:prstGeom>
          <a:ln>
            <a:solidFill>
              <a:srgbClr val="FF0000"/>
            </a:solidFill>
          </a:ln>
        </p:spPr>
      </p:pic>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11261066" y="2522083"/>
              <a:ext cx="403886" cy="18386"/>
            </p14:xfrm>
          </p:contentPart>
        </mc:Choice>
        <mc:Fallback xmlns="">
          <p:pic>
            <p:nvPicPr>
              <p:cNvPr id="11" name="Ink 10"/>
            </p:nvPicPr>
            <p:blipFill>
              <a:blip r:embed="rId4"/>
            </p:blipFill>
            <p:spPr>
              <a:xfrm>
                <a:off x="11261066" y="2522083"/>
                <a:ext cx="403886" cy="18386"/>
              </a:xfrm>
              <a:prstGeom prst="rect"/>
            </p:spPr>
          </p:pic>
        </mc:Fallback>
      </mc:AlternateContent>
      <p:sp>
        <p:nvSpPr>
          <p:cNvPr id="12" name="TextBox 11"/>
          <p:cNvSpPr txBox="1"/>
          <p:nvPr/>
        </p:nvSpPr>
        <p:spPr>
          <a:xfrm>
            <a:off x="8498109" y="2578179"/>
            <a:ext cx="36419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ja-JP" altLang="en-US" sz="1400">
                <a:solidFill>
                  <a:srgbClr val="FF0000"/>
                </a:solidFill>
                <a:ea typeface="MS PGothic" panose="020B0600070205080204" charset="-128"/>
              </a:rPr>
              <a:t>这是通过related_skill筛选出来的skill</a:t>
            </a:r>
          </a:p>
        </p:txBody>
      </p:sp>
      <p:sp>
        <p:nvSpPr>
          <p:cNvPr id="15" name="TextBox 14"/>
          <p:cNvSpPr txBox="1"/>
          <p:nvPr/>
        </p:nvSpPr>
        <p:spPr>
          <a:xfrm>
            <a:off x="3589" y="3476499"/>
            <a:ext cx="6961001" cy="124321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en-US"/>
          </a:p>
        </p:txBody>
      </p:sp>
      <p:sp>
        <p:nvSpPr>
          <p:cNvPr id="16" name="TextBox 15"/>
          <p:cNvSpPr txBox="1"/>
          <p:nvPr/>
        </p:nvSpPr>
        <p:spPr>
          <a:xfrm>
            <a:off x="35932" y="2344615"/>
            <a:ext cx="12100374" cy="161697"/>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en-US"/>
          </a:p>
        </p:txBody>
      </p:sp>
      <p:sp>
        <p:nvSpPr>
          <p:cNvPr id="17" name="TextBox 16"/>
          <p:cNvSpPr txBox="1"/>
          <p:nvPr/>
        </p:nvSpPr>
        <p:spPr>
          <a:xfrm>
            <a:off x="7060681" y="3950868"/>
            <a:ext cx="24254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ja-JP" altLang="en-US" sz="1400">
                <a:solidFill>
                  <a:srgbClr val="FF0000"/>
                </a:solidFill>
                <a:ea typeface="MS PGothic" panose="020B0600070205080204" charset="-128"/>
              </a:rPr>
              <a:t>这是调用机械臂的反馈</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678" y="-251101"/>
            <a:ext cx="10515600" cy="1325563"/>
          </a:xfrm>
        </p:spPr>
        <p:txBody>
          <a:bodyPr/>
          <a:lstStyle/>
          <a:p>
            <a:r>
              <a:rPr lang="ja-JP" altLang="en-US">
                <a:ea typeface="MS PGothic" panose="020B0600070205080204" charset="-128"/>
              </a:rPr>
              <a:t>自我验证模块</a:t>
            </a:r>
            <a:endParaRPr lang="en-US"/>
          </a:p>
        </p:txBody>
      </p:sp>
      <p:sp>
        <p:nvSpPr>
          <p:cNvPr id="3" name="Content Placeholder 2"/>
          <p:cNvSpPr>
            <a:spLocks noGrp="1"/>
          </p:cNvSpPr>
          <p:nvPr>
            <p:ph idx="1"/>
          </p:nvPr>
        </p:nvSpPr>
        <p:spPr>
          <a:xfrm>
            <a:off x="738808" y="738947"/>
            <a:ext cx="2597427" cy="488330"/>
          </a:xfrm>
        </p:spPr>
        <p:txBody>
          <a:bodyPr vert="horz" lIns="91440" tIns="45720" rIns="91440" bIns="45720" rtlCol="0" anchor="t">
            <a:normAutofit/>
          </a:bodyPr>
          <a:lstStyle/>
          <a:p>
            <a:r>
              <a:rPr lang="en-US"/>
              <a:t>prompt</a:t>
            </a:r>
          </a:p>
        </p:txBody>
      </p:sp>
      <p:pic>
        <p:nvPicPr>
          <p:cNvPr id="5" name="Picture 4" descr="A black screen with orange text&#10;&#10;Description automatically generated"/>
          <p:cNvPicPr>
            <a:picLocks noChangeAspect="1"/>
          </p:cNvPicPr>
          <p:nvPr/>
        </p:nvPicPr>
        <p:blipFill>
          <a:blip r:embed="rId2"/>
          <a:stretch>
            <a:fillRect/>
          </a:stretch>
        </p:blipFill>
        <p:spPr>
          <a:xfrm>
            <a:off x="205409" y="1360885"/>
            <a:ext cx="11907079" cy="548795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113334"/>
            <a:ext cx="3604591" cy="643076"/>
          </a:xfrm>
        </p:spPr>
        <p:txBody>
          <a:bodyPr>
            <a:normAutofit fontScale="90000"/>
          </a:bodyPr>
          <a:lstStyle/>
          <a:p>
            <a:r>
              <a:rPr lang="ja-JP" altLang="en-US">
                <a:ea typeface="MS PGothic" panose="020B0600070205080204" charset="-128"/>
              </a:rPr>
              <a:t>自我验证示例：</a:t>
            </a:r>
            <a:endParaRPr lang="en-US">
              <a:ea typeface="MS PGothic" panose="020B0600070205080204" charset="-128"/>
            </a:endParaRPr>
          </a:p>
        </p:txBody>
      </p:sp>
      <p:pic>
        <p:nvPicPr>
          <p:cNvPr id="4" name="Content Placeholder 3" descr="A white bowl and a red can on a counter&#10;&#10;Description automatically generated"/>
          <p:cNvPicPr>
            <a:picLocks noGrp="1" noChangeAspect="1"/>
          </p:cNvPicPr>
          <p:nvPr>
            <p:ph idx="1"/>
          </p:nvPr>
        </p:nvPicPr>
        <p:blipFill>
          <a:blip r:embed="rId2"/>
          <a:stretch>
            <a:fillRect/>
          </a:stretch>
        </p:blipFill>
        <p:spPr>
          <a:xfrm>
            <a:off x="344142" y="1071942"/>
            <a:ext cx="4228272" cy="2287243"/>
          </a:xfrm>
        </p:spPr>
      </p:pic>
      <p:sp>
        <p:nvSpPr>
          <p:cNvPr id="5" name="TextBox 4"/>
          <p:cNvSpPr txBox="1"/>
          <p:nvPr/>
        </p:nvSpPr>
        <p:spPr>
          <a:xfrm>
            <a:off x="359540" y="638185"/>
            <a:ext cx="21033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en-US"/>
              <a:t>Input：</a:t>
            </a:r>
          </a:p>
        </p:txBody>
      </p:sp>
      <p:sp>
        <p:nvSpPr>
          <p:cNvPr id="6" name="TextBox 5"/>
          <p:cNvSpPr txBox="1"/>
          <p:nvPr/>
        </p:nvSpPr>
        <p:spPr>
          <a:xfrm>
            <a:off x="5123455" y="639568"/>
            <a:ext cx="27145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en-US"/>
              <a:t>output：</a:t>
            </a:r>
          </a:p>
        </p:txBody>
      </p:sp>
      <p:sp>
        <p:nvSpPr>
          <p:cNvPr id="7" name="TextBox 6"/>
          <p:cNvSpPr txBox="1"/>
          <p:nvPr/>
        </p:nvSpPr>
        <p:spPr>
          <a:xfrm>
            <a:off x="6182139" y="205409"/>
            <a:ext cx="5499653" cy="329320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spAutoFit/>
          </a:bodyPr>
          <a:lstStyle/>
          <a:p>
            <a:r>
              <a:rPr lang="en-US" sz="1600">
                <a:latin typeface="Consolas" panose="020B0609020204030204"/>
              </a:rPr>
              <a:t>"description": "A plate is on the left side of the table and a red cola can is on the right side of the table.", </a:t>
            </a:r>
            <a:endParaRPr lang="en-US" sz="1600">
              <a:latin typeface="Aptos"/>
            </a:endParaRPr>
          </a:p>
          <a:p>
            <a:r>
              <a:rPr lang="en-US" sz="1600">
                <a:latin typeface="Consolas" panose="020B0609020204030204"/>
              </a:rPr>
              <a:t>"reasoning": "To complete the task, the cola can needs to be moved to the same location as the plate. In the image, both objects are on the table, but they are not in the same location. Therefore, the task has not been completed.", </a:t>
            </a:r>
            <a:endParaRPr lang="en-US" sz="1600">
              <a:latin typeface="Aptos"/>
            </a:endParaRPr>
          </a:p>
          <a:p>
            <a:r>
              <a:rPr lang="en-US" sz="1600">
                <a:latin typeface="Consolas" panose="020B0609020204030204"/>
              </a:rPr>
              <a:t>"success": false, </a:t>
            </a:r>
            <a:endParaRPr lang="en-US" sz="1600">
              <a:latin typeface="Aptos"/>
            </a:endParaRPr>
          </a:p>
          <a:p>
            <a:r>
              <a:rPr lang="en-US" sz="1600">
                <a:latin typeface="Consolas" panose="020B0609020204030204"/>
              </a:rPr>
              <a:t>"critique": "To successfully complete the task, the cola can should be moved to the same location as the plate."</a:t>
            </a:r>
            <a:endParaRPr lang="en-US" sz="1600"/>
          </a:p>
        </p:txBody>
      </p:sp>
      <p:pic>
        <p:nvPicPr>
          <p:cNvPr id="8" name="Picture 7" descr="A can on a plate&#10;&#10;Description automatically generated"/>
          <p:cNvPicPr>
            <a:picLocks noChangeAspect="1"/>
          </p:cNvPicPr>
          <p:nvPr/>
        </p:nvPicPr>
        <p:blipFill>
          <a:blip r:embed="rId3"/>
          <a:stretch>
            <a:fillRect/>
          </a:stretch>
        </p:blipFill>
        <p:spPr>
          <a:xfrm>
            <a:off x="388420" y="3544957"/>
            <a:ext cx="4272239" cy="2551045"/>
          </a:xfrm>
          <a:prstGeom prst="rect">
            <a:avLst/>
          </a:prstGeom>
        </p:spPr>
      </p:pic>
      <p:sp>
        <p:nvSpPr>
          <p:cNvPr id="9" name="TextBox 8"/>
          <p:cNvSpPr txBox="1"/>
          <p:nvPr/>
        </p:nvSpPr>
        <p:spPr>
          <a:xfrm>
            <a:off x="5121965" y="3975652"/>
            <a:ext cx="6712226" cy="206210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spAutoFit/>
          </a:bodyPr>
          <a:lstStyle/>
          <a:p>
            <a:r>
              <a:rPr lang="en-US" sz="1600">
                <a:latin typeface="Consolas" panose="020B0609020204030204"/>
              </a:rPr>
              <a:t>"description": "A red Coca-Cola can is placed inside a white plate, which is located on a gray surface. To the right of the plate, there is a wooden structure.", "reasoning": "The image shows the exact location of the Coca-Cola can and the plate. The can is already inside the plate, so the task has been completed successfully.", "success": true, </a:t>
            </a:r>
            <a:endParaRPr lang="en-US" sz="1600">
              <a:latin typeface="Aptos"/>
            </a:endParaRPr>
          </a:p>
          <a:p>
            <a:r>
              <a:rPr lang="en-US" sz="1600">
                <a:latin typeface="Consolas" panose="020B0609020204030204"/>
              </a:rPr>
              <a:t>"critique": "" </a:t>
            </a:r>
            <a:endParaRPr lang="en-US" sz="1600"/>
          </a:p>
        </p:txBody>
      </p:sp>
      <p:sp>
        <p:nvSpPr>
          <p:cNvPr id="10" name="TextBox 9"/>
          <p:cNvSpPr txBox="1"/>
          <p:nvPr/>
        </p:nvSpPr>
        <p:spPr>
          <a:xfrm>
            <a:off x="3908074" y="6375223"/>
            <a:ext cx="83143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ja-JP" altLang="en-US">
                <a:ea typeface="MS PGothic" panose="020B0600070205080204" charset="-128"/>
              </a:rPr>
              <a:t>效果都还不错，具有可信度</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ea typeface="MS PGothic" panose="020B0600070205080204" charset="-128"/>
              </a:rPr>
              <a:t>现在实现了三种方式完成task</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Main </a:t>
            </a:r>
            <a:r>
              <a:rPr lang="ja-JP" altLang="en-US">
                <a:ea typeface="MS PGothic" panose="020B0600070205080204" charset="-128"/>
              </a:rPr>
              <a:t>最原始的只使用test_react.py中定义的tool</a:t>
            </a:r>
          </a:p>
          <a:p>
            <a:r>
              <a:rPr lang="ja-JP" altLang="en-US">
                <a:ea typeface="MS PGothic" panose="020B0600070205080204" charset="-128"/>
              </a:rPr>
              <a:t>Main2     使用自定义module skills_python中的tool，筛选task相关tool时采用向量数据库中的文本相似度匹配</a:t>
            </a:r>
          </a:p>
          <a:p>
            <a:r>
              <a:rPr lang="ja-JP" altLang="en-US">
                <a:ea typeface="MS PGothic" panose="020B0600070205080204" charset="-128"/>
              </a:rPr>
              <a:t>Main3  </a:t>
            </a:r>
            <a:r>
              <a:rPr lang="ja-JP">
                <a:ea typeface="+mn-lt"/>
                <a:cs typeface="+mn-lt"/>
              </a:rPr>
              <a:t>使用自定义module skills_python中的tool，</a:t>
            </a:r>
            <a:r>
              <a:rPr lang="ja-JP" altLang="en-US">
                <a:ea typeface="MS PGothic" panose="020B0600070205080204" charset="-128"/>
              </a:rPr>
              <a:t>使用了llm来筛选task可能会使用到的tool</a:t>
            </a:r>
          </a:p>
          <a:p>
            <a:endParaRPr lang="ja-JP" altLang="en-US">
              <a:ea typeface="MS PGothic" panose="020B0600070205080204" charset="-128"/>
            </a:endParaRPr>
          </a:p>
          <a:p>
            <a:r>
              <a:rPr lang="ja-JP" altLang="en-US">
                <a:ea typeface="MS PGothic" panose="020B0600070205080204" charset="-128"/>
              </a:rPr>
              <a:t>总结：</a:t>
            </a:r>
          </a:p>
          <a:p>
            <a:pPr lvl="1">
              <a:buFont typeface="Courier New" panose="02070309020205020404" pitchFamily="34" charset="0"/>
              <a:buChar char="o"/>
            </a:pPr>
            <a:r>
              <a:rPr lang="ja-JP" altLang="en-US">
                <a:ea typeface="MS PGothic" panose="020B0600070205080204" charset="-128"/>
              </a:rPr>
              <a:t>目前main3比main2表现得更好</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17" y="690"/>
            <a:ext cx="10515600" cy="1325563"/>
          </a:xfrm>
        </p:spPr>
        <p:txBody>
          <a:bodyPr/>
          <a:lstStyle/>
          <a:p>
            <a:r>
              <a:rPr lang="ja-JP" altLang="en-US">
                <a:ea typeface="MS PGothic" panose="020B0600070205080204" charset="-128"/>
              </a:rPr>
              <a:t>待解决问题</a:t>
            </a:r>
            <a:endParaRPr lang="en-US">
              <a:ea typeface="MS PGothic" panose="020B0600070205080204" charset="-128"/>
            </a:endParaRPr>
          </a:p>
        </p:txBody>
      </p:sp>
      <p:sp>
        <p:nvSpPr>
          <p:cNvPr id="3" name="Content Placeholder 2"/>
          <p:cNvSpPr>
            <a:spLocks noGrp="1"/>
          </p:cNvSpPr>
          <p:nvPr>
            <p:ph idx="1"/>
          </p:nvPr>
        </p:nvSpPr>
        <p:spPr>
          <a:xfrm>
            <a:off x="347870" y="1375051"/>
            <a:ext cx="11277600" cy="4430851"/>
          </a:xfrm>
        </p:spPr>
        <p:txBody>
          <a:bodyPr vert="horz" lIns="91440" tIns="45720" rIns="91440" bIns="45720" rtlCol="0" anchor="t">
            <a:normAutofit/>
          </a:bodyPr>
          <a:lstStyle/>
          <a:p>
            <a:r>
              <a:rPr lang="ja-JP" altLang="en-US">
                <a:ea typeface="MS PGothic" panose="020B0600070205080204" charset="-128"/>
              </a:rPr>
              <a:t>虽然实现了self_verification模块，但是还没有运用到整体系统中</a:t>
            </a:r>
            <a:endParaRPr lang="en-US" altLang="ja-JP">
              <a:ea typeface="MS PGothic" panose="020B0600070205080204" charset="-128"/>
            </a:endParaRPr>
          </a:p>
          <a:p>
            <a:pPr lvl="1">
              <a:buFont typeface="Courier New" panose="02070309020205020404" pitchFamily="34" charset="0"/>
              <a:buChar char="o"/>
            </a:pPr>
            <a:r>
              <a:rPr lang="ja-JP" altLang="en-US">
                <a:ea typeface="MS PGothic" panose="020B0600070205080204" charset="-128"/>
              </a:rPr>
              <a:t>运用思路：</a:t>
            </a:r>
          </a:p>
          <a:p>
            <a:pPr marL="1371600" lvl="2" indent="-457200">
              <a:buAutoNum type="arabicPeriod"/>
            </a:pPr>
            <a:r>
              <a:rPr lang="ja-JP" altLang="en-US">
                <a:ea typeface="MS PGothic" panose="020B0600070205080204" charset="-128"/>
              </a:rPr>
              <a:t>在task执行完毕时，验证是否真的实现成功从而再返回final response。</a:t>
            </a:r>
          </a:p>
          <a:p>
            <a:pPr marL="1828800" lvl="3" indent="-457200"/>
            <a:r>
              <a:rPr lang="ja-JP" altLang="en-US">
                <a:solidFill>
                  <a:schemeClr val="accent2">
                    <a:lumMod val="75000"/>
                  </a:schemeClr>
                </a:solidFill>
                <a:ea typeface="MS PGothic" panose="020B0600070205080204" charset="-128"/>
              </a:rPr>
              <a:t>问题：但是如果中途出现了比如grab_object的失败，怎么能够及时的出现失败的反馈，是通过自我验证模块还是通过定期环境识别?</a:t>
            </a:r>
            <a:r>
              <a:rPr lang="ja-JP" altLang="en-US">
                <a:ea typeface="MS PGothic" panose="020B0600070205080204" charset="-128"/>
              </a:rPr>
              <a:t>(目前环境识别是每30秒一次，如果通过定期环境识别来检测中间出现的纰漏，那么得更加频繁的进行环境识别，但是本身环境识别就耗时较久可能没法及时捕捉到）</a:t>
            </a:r>
          </a:p>
          <a:p>
            <a:pPr marL="1371600" lvl="2" indent="-457200">
              <a:buAutoNum type="arabicPeriod"/>
            </a:pPr>
            <a:r>
              <a:rPr lang="ja-JP" altLang="en-US">
                <a:ea typeface="MS PGothic" panose="020B0600070205080204" charset="-128"/>
              </a:rPr>
              <a:t>在new_skill通过add_skill生成时，验证生成函数的逻辑正确</a:t>
            </a:r>
          </a:p>
          <a:p>
            <a:pPr marL="1828800" lvl="3" indent="-457200"/>
            <a:r>
              <a:rPr lang="ja-JP" altLang="en-US">
                <a:ea typeface="MS PGothic" panose="020B0600070205080204" charset="-128"/>
              </a:rPr>
              <a:t>目前可以通过exec()识别new_skill function是否有语法错误。</a:t>
            </a:r>
            <a:r>
              <a:rPr lang="ja-JP" altLang="en-US">
                <a:solidFill>
                  <a:schemeClr val="accent2">
                    <a:lumMod val="75000"/>
                  </a:schemeClr>
                </a:solidFill>
                <a:ea typeface="MS PGothic" panose="020B0600070205080204" charset="-128"/>
              </a:rPr>
              <a:t>但是就错误的逻辑如何识别出来?</a:t>
            </a:r>
            <a:r>
              <a:rPr lang="ja-JP" altLang="en-US">
                <a:ea typeface="MS PGothic" panose="020B0600070205080204" charset="-128"/>
              </a:rPr>
              <a:t>比如对于之前提到的新函数move_item_to_target_location</a:t>
            </a:r>
            <a:r>
              <a:rPr lang="ja-JP" sz="1100">
                <a:latin typeface="Consolas" panose="020B0609020204030204"/>
                <a:ea typeface="MS PGothic" panose="020B0600070205080204" charset="-128"/>
              </a:rPr>
              <a:t>(item_name, target_name)</a:t>
            </a:r>
            <a:r>
              <a:rPr lang="ja-JP">
                <a:latin typeface="Consolas" panose="020B0609020204030204"/>
                <a:ea typeface="MS PGothic" panose="020B0600070205080204" charset="-128"/>
              </a:rPr>
              <a:t>，</a:t>
            </a:r>
            <a:r>
              <a:rPr lang="ja-JP" altLang="en-US">
                <a:latin typeface="Consolas" panose="020B0609020204030204"/>
                <a:ea typeface="MS PGothic" panose="020B0600070205080204" charset="-128"/>
              </a:rPr>
              <a:t>检验是否有逻辑错误可能只能通过再给个item_name和target_name真实的跑一遍再进行self_verification验证是否成功，但是是否又需要llm根据环境产生对应的参数值，不然如果自定义item_name和target_name又不够自动化。</a:t>
            </a:r>
          </a:p>
          <a:p>
            <a:pPr marL="457200" indent="-457200">
              <a:buFont typeface="Arial" panose="020B0604020202020204"/>
              <a:buChar char="•"/>
            </a:pPr>
            <a:r>
              <a:rPr lang="ja-JP" altLang="en-US">
                <a:latin typeface="Consolas" panose="020B0609020204030204"/>
                <a:ea typeface="MS PGothic" panose="020B0600070205080204" charset="-128"/>
              </a:rPr>
              <a:t>向量数据库的途径有没有什么改进的方法</a:t>
            </a:r>
          </a:p>
        </p:txBody>
      </p:sp>
      <p:sp>
        <p:nvSpPr>
          <p:cNvPr id="5" name="Content Placeholder 2"/>
          <p:cNvSpPr txBox="1"/>
          <p:nvPr/>
        </p:nvSpPr>
        <p:spPr>
          <a:xfrm>
            <a:off x="7384774" y="5251311"/>
            <a:ext cx="4691272" cy="799759"/>
          </a:xfrm>
          <a:prstGeom prst="rect">
            <a:avLst/>
          </a:prstGeom>
          <a:ln>
            <a:solidFill>
              <a:srgbClr val="FF000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ja-JP" sz="1100">
                <a:latin typeface="Arial" panose="020B0604020202020204"/>
                <a:ea typeface="+mn-lt"/>
                <a:cs typeface="Arial" panose="020B0604020202020204"/>
              </a:rPr>
              <a:t>等回滚api设计好后，在add_skill前进行一次回滚</a:t>
            </a:r>
            <a:endParaRPr lang="en-US" altLang="ja-JP" sz="1100">
              <a:solidFill>
                <a:srgbClr val="808080"/>
              </a:solidFill>
              <a:latin typeface="Arial" panose="020B0604020202020204"/>
              <a:ea typeface="+mn-lt"/>
              <a:cs typeface="Arial" panose="020B0604020202020204"/>
            </a:endParaRPr>
          </a:p>
          <a:p>
            <a:pPr marL="171450" indent="-171450"/>
            <a:r>
              <a:rPr lang="ja-JP" sz="1100">
                <a:latin typeface="Arial" panose="020B0604020202020204"/>
                <a:ea typeface="+mn-lt"/>
                <a:cs typeface="Arial" panose="020B0604020202020204"/>
              </a:rPr>
              <a:t>写prompt让其根据新函数的description和task再生成一下新函数的参数</a:t>
            </a:r>
            <a:endParaRPr lang="ja-JP" sz="1100">
              <a:solidFill>
                <a:srgbClr val="808080"/>
              </a:solidFill>
              <a:latin typeface="Arial" panose="020B0604020202020204"/>
              <a:ea typeface="+mn-lt"/>
              <a:cs typeface="Arial" panose="020B0604020202020204"/>
            </a:endParaRPr>
          </a:p>
          <a:p>
            <a:pPr marL="171450" indent="-171450"/>
            <a:r>
              <a:rPr lang="ja-JP" sz="1100">
                <a:latin typeface="Arial" panose="020B0604020202020204"/>
                <a:ea typeface="+mn-lt"/>
                <a:cs typeface="Arial" panose="020B0604020202020204"/>
              </a:rPr>
              <a:t>重新运行一下新函数，通过self_verification来验证是否task执行成功</a:t>
            </a:r>
            <a:endParaRPr lang="ja-JP"/>
          </a:p>
          <a:p>
            <a:endParaRPr lang="ja-JP" altLang="en-US" sz="1100">
              <a:ea typeface="+mn-lt"/>
              <a:cs typeface="+mn-lt"/>
            </a:endParaRPr>
          </a:p>
          <a:p>
            <a:pPr marL="0" indent="0">
              <a:buNone/>
            </a:pPr>
            <a:endParaRPr lang="ja-JP" altLang="en-US">
              <a:ea typeface="MS PGothic" panose="020B0600070205080204" charset="-128"/>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8453717" y="5042646"/>
              <a:ext cx="210339" cy="175343"/>
            </p14:xfrm>
          </p:contentPart>
        </mc:Choice>
        <mc:Fallback xmlns="">
          <p:pic>
            <p:nvPicPr>
              <p:cNvPr id="6" name="Ink 5"/>
            </p:nvPicPr>
            <p:blipFill>
              <a:blip r:embed="rId3"/>
            </p:blipFill>
            <p:spPr>
              <a:xfrm>
                <a:off x="8453717" y="5042646"/>
                <a:ext cx="210339" cy="175343"/>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8525435" y="5084744"/>
              <a:ext cx="238305" cy="147071"/>
            </p14:xfrm>
          </p:contentPart>
        </mc:Choice>
        <mc:Fallback xmlns="">
          <p:pic>
            <p:nvPicPr>
              <p:cNvPr id="7" name="Ink 6"/>
            </p:nvPicPr>
            <p:blipFill>
              <a:blip r:embed="rId5"/>
            </p:blipFill>
            <p:spPr>
              <a:xfrm>
                <a:off x="8525435" y="5084744"/>
                <a:ext cx="238305" cy="147071"/>
              </a:xfrm>
              <a:prstGeom prst="rect"/>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4329953" y="5777753"/>
              <a:ext cx="8964" cy="240224"/>
            </p14:xfrm>
          </p:contentPart>
        </mc:Choice>
        <mc:Fallback xmlns="">
          <p:pic>
            <p:nvPicPr>
              <p:cNvPr id="8" name="Ink 7"/>
            </p:nvPicPr>
            <p:blipFill>
              <a:blip r:embed="rId7"/>
            </p:blipFill>
            <p:spPr>
              <a:xfrm>
                <a:off x="4329953" y="5777753"/>
                <a:ext cx="8964" cy="240224"/>
              </a:xfrm>
              <a:prstGeom prst="rect"/>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4240305" y="5930153"/>
              <a:ext cx="342191" cy="132195"/>
            </p14:xfrm>
          </p:contentPart>
        </mc:Choice>
        <mc:Fallback xmlns="">
          <p:pic>
            <p:nvPicPr>
              <p:cNvPr id="9" name="Ink 8"/>
            </p:nvPicPr>
            <p:blipFill>
              <a:blip r:embed="rId9"/>
            </p:blipFill>
            <p:spPr>
              <a:xfrm>
                <a:off x="4240305" y="5930153"/>
                <a:ext cx="342191" cy="132195"/>
              </a:xfrm>
              <a:prstGeom prst="rect"/>
            </p:spPr>
          </p:pic>
        </mc:Fallback>
      </mc:AlternateContent>
      <p:sp>
        <p:nvSpPr>
          <p:cNvPr id="10" name="TextBox 9"/>
          <p:cNvSpPr txBox="1"/>
          <p:nvPr/>
        </p:nvSpPr>
        <p:spPr>
          <a:xfrm>
            <a:off x="2474259" y="6113929"/>
            <a:ext cx="3765176" cy="369332"/>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ja-JP" altLang="en-US">
                <a:ea typeface="MS PGothic" panose="020B0600070205080204" charset="-128"/>
              </a:rPr>
              <a:t>先做一些关于</a:t>
            </a:r>
            <a:r>
              <a:rPr lang="en-US"/>
              <a:t>query</a:t>
            </a:r>
            <a:r>
              <a:rPr lang="ja-JP" altLang="en-US">
                <a:ea typeface="MS PGothic" panose="020B0600070205080204" charset="-128"/>
              </a:rPr>
              <a:t>改写的survey</a:t>
            </a:r>
            <a:endParaRPr lang="en-US"/>
          </a:p>
        </p:txBody>
      </p:sp>
      <p:sp>
        <p:nvSpPr>
          <p:cNvPr id="4" name="Text Box 3"/>
          <p:cNvSpPr txBox="1"/>
          <p:nvPr/>
        </p:nvSpPr>
        <p:spPr>
          <a:xfrm>
            <a:off x="8117840" y="6182360"/>
            <a:ext cx="2517775" cy="407035"/>
          </a:xfrm>
          <a:prstGeom prst="rect">
            <a:avLst/>
          </a:prstGeom>
          <a:solidFill>
            <a:srgbClr val="C00000"/>
          </a:solidFill>
        </p:spPr>
        <p:txBody>
          <a:bodyPr wrap="square" rtlCol="0">
            <a:noAutofit/>
          </a:bodyPr>
          <a:lstStyle/>
          <a:p>
            <a:r>
              <a:rPr lang="zh-CN" altLang="en-US"/>
              <a:t>已解决，见下一页</a:t>
            </a:r>
            <a:r>
              <a:rPr lang="en-US" altLang="zh-CN"/>
              <a:t>ppt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p:nvPr/>
        </p:nvSpPr>
        <p:spPr>
          <a:xfrm>
            <a:off x="151489" y="145911"/>
            <a:ext cx="4691272" cy="799759"/>
          </a:xfrm>
          <a:prstGeom prst="rect">
            <a:avLst/>
          </a:prstGeom>
          <a:ln>
            <a:solidFill>
              <a:srgbClr val="FF0000"/>
            </a:solid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ja-JP" sz="1100">
                <a:latin typeface="Arial" panose="020B0604020202020204"/>
                <a:ea typeface="+mn-lt"/>
                <a:cs typeface="Arial" panose="020B0604020202020204"/>
              </a:rPr>
              <a:t>等回滚api设计好后，在add_skill前进行一次回滚</a:t>
            </a:r>
            <a:endParaRPr lang="en-US" altLang="ja-JP" sz="1100">
              <a:solidFill>
                <a:srgbClr val="808080"/>
              </a:solidFill>
              <a:latin typeface="Arial" panose="020B0604020202020204"/>
              <a:ea typeface="+mn-lt"/>
              <a:cs typeface="Arial" panose="020B0604020202020204"/>
            </a:endParaRPr>
          </a:p>
          <a:p>
            <a:pPr marL="171450" indent="-171450"/>
            <a:r>
              <a:rPr lang="ja-JP" sz="1100">
                <a:latin typeface="Arial" panose="020B0604020202020204"/>
                <a:ea typeface="+mn-lt"/>
                <a:cs typeface="Arial" panose="020B0604020202020204"/>
              </a:rPr>
              <a:t>写prompt让其根据新函数的description和task再生成一下新函数的参数</a:t>
            </a:r>
            <a:endParaRPr lang="ja-JP" sz="1100">
              <a:solidFill>
                <a:srgbClr val="808080"/>
              </a:solidFill>
              <a:latin typeface="Arial" panose="020B0604020202020204"/>
              <a:ea typeface="+mn-lt"/>
              <a:cs typeface="Arial" panose="020B0604020202020204"/>
            </a:endParaRPr>
          </a:p>
          <a:p>
            <a:pPr marL="171450" indent="-171450"/>
            <a:r>
              <a:rPr lang="ja-JP" sz="1100">
                <a:latin typeface="Arial" panose="020B0604020202020204"/>
                <a:ea typeface="+mn-lt"/>
                <a:cs typeface="Arial" panose="020B0604020202020204"/>
              </a:rPr>
              <a:t>重新运行一下新函数，通过self_verification来验证是否task执行成功</a:t>
            </a:r>
            <a:endParaRPr lang="ja-JP"/>
          </a:p>
          <a:p>
            <a:endParaRPr lang="ja-JP" altLang="en-US" sz="1100">
              <a:ea typeface="+mn-lt"/>
              <a:cs typeface="+mn-lt"/>
            </a:endParaRPr>
          </a:p>
          <a:p>
            <a:pPr marL="0" indent="0">
              <a:buNone/>
            </a:pPr>
            <a:endParaRPr lang="ja-JP" altLang="en-US">
              <a:ea typeface="MS PGothic" panose="020B0600070205080204" charset="-128"/>
            </a:endParaRPr>
          </a:p>
        </p:txBody>
      </p:sp>
      <p:sp>
        <p:nvSpPr>
          <p:cNvPr id="4" name="Text Box 3"/>
          <p:cNvSpPr txBox="1"/>
          <p:nvPr/>
        </p:nvSpPr>
        <p:spPr>
          <a:xfrm>
            <a:off x="5523230" y="57785"/>
            <a:ext cx="5575300" cy="1041400"/>
          </a:xfrm>
          <a:prstGeom prst="rect">
            <a:avLst/>
          </a:prstGeom>
          <a:noFill/>
        </p:spPr>
        <p:txBody>
          <a:bodyPr wrap="square" rtlCol="0">
            <a:noAutofit/>
          </a:bodyPr>
          <a:lstStyle/>
          <a:p>
            <a:r>
              <a:rPr lang="zh-CN" altLang="en-US" sz="1600"/>
              <a:t>改进</a:t>
            </a:r>
            <a:r>
              <a:rPr lang="en-US" altLang="zh-CN" sz="1600"/>
              <a:t>add_skill</a:t>
            </a:r>
            <a:r>
              <a:rPr lang="zh-CN" altLang="en-US" sz="1600"/>
              <a:t>，在生成</a:t>
            </a:r>
            <a:r>
              <a:rPr lang="en-US" altLang="zh-CN" sz="1600"/>
              <a:t>python</a:t>
            </a:r>
            <a:r>
              <a:rPr lang="zh-CN" altLang="en-US" sz="1600"/>
              <a:t>代码后进行判断：</a:t>
            </a:r>
          </a:p>
          <a:p>
            <a:r>
              <a:rPr lang="en-US" altLang="zh-CN" sz="1600"/>
              <a:t>1. </a:t>
            </a:r>
            <a:r>
              <a:rPr lang="zh-CN" altLang="en-US" sz="1600"/>
              <a:t>是否有语法错误</a:t>
            </a:r>
          </a:p>
          <a:p>
            <a:r>
              <a:rPr lang="en-US" altLang="zh-CN" sz="1600"/>
              <a:t>2. </a:t>
            </a:r>
            <a:r>
              <a:rPr lang="zh-CN" altLang="en-US" sz="1600"/>
              <a:t>是否有逻辑错误</a:t>
            </a:r>
          </a:p>
          <a:p>
            <a:r>
              <a:rPr lang="zh-CN" altLang="en-US" sz="1600"/>
              <a:t>如果无错误，再执行一系列的添加文件，更新数据库的措施</a:t>
            </a:r>
          </a:p>
          <a:p>
            <a:endParaRPr lang="zh-CN" altLang="en-US"/>
          </a:p>
          <a:p>
            <a:endParaRPr lang="zh-CN" altLang="en-US"/>
          </a:p>
        </p:txBody>
      </p:sp>
      <p:pic>
        <p:nvPicPr>
          <p:cNvPr id="6" name="Content Placeholder 5"/>
          <p:cNvPicPr>
            <a:picLocks noGrp="1" noChangeAspect="1"/>
          </p:cNvPicPr>
          <p:nvPr>
            <p:ph idx="1"/>
          </p:nvPr>
        </p:nvPicPr>
        <p:blipFill>
          <a:blip r:embed="rId2"/>
          <a:stretch>
            <a:fillRect/>
          </a:stretch>
        </p:blipFill>
        <p:spPr>
          <a:xfrm>
            <a:off x="64135" y="1290320"/>
            <a:ext cx="5093970" cy="5077460"/>
          </a:xfrm>
          <a:prstGeom prst="rect">
            <a:avLst/>
          </a:prstGeom>
        </p:spPr>
      </p:pic>
      <p:pic>
        <p:nvPicPr>
          <p:cNvPr id="8" name="Picture 7"/>
          <p:cNvPicPr>
            <a:picLocks noChangeAspect="1"/>
          </p:cNvPicPr>
          <p:nvPr/>
        </p:nvPicPr>
        <p:blipFill>
          <a:blip r:embed="rId3"/>
          <a:stretch>
            <a:fillRect/>
          </a:stretch>
        </p:blipFill>
        <p:spPr>
          <a:xfrm>
            <a:off x="5434965" y="1167130"/>
            <a:ext cx="6737350" cy="1598295"/>
          </a:xfrm>
          <a:prstGeom prst="rect">
            <a:avLst/>
          </a:prstGeom>
        </p:spPr>
      </p:pic>
      <p:cxnSp>
        <p:nvCxnSpPr>
          <p:cNvPr id="10" name="Straight Arrow Connector 9"/>
          <p:cNvCxnSpPr/>
          <p:nvPr/>
        </p:nvCxnSpPr>
        <p:spPr>
          <a:xfrm flipV="1">
            <a:off x="3879850" y="2445385"/>
            <a:ext cx="1555115" cy="476885"/>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1" name="Straight Arrow Connector 10"/>
          <p:cNvCxnSpPr/>
          <p:nvPr/>
        </p:nvCxnSpPr>
        <p:spPr>
          <a:xfrm>
            <a:off x="857250" y="3538220"/>
            <a:ext cx="4540885" cy="887730"/>
          </a:xfrm>
          <a:prstGeom prst="straightConnector1">
            <a:avLst/>
          </a:prstGeom>
          <a:ln w="31750" cap="rnd">
            <a:solidFill>
              <a:schemeClr val="accent2"/>
            </a:solidFill>
            <a:round/>
            <a:tailEnd type="arrow" w="med" len="med"/>
          </a:ln>
        </p:spPr>
        <p:style>
          <a:lnRef idx="0">
            <a:srgbClr val="FFFFFF"/>
          </a:lnRef>
          <a:fillRef idx="0">
            <a:srgbClr val="FFFFFF"/>
          </a:fillRef>
          <a:effectRef idx="0">
            <a:srgbClr val="FFFFFF"/>
          </a:effectRef>
          <a:fontRef idx="minor">
            <a:schemeClr val="tx1"/>
          </a:fontRef>
        </p:style>
      </p:cxnSp>
      <p:pic>
        <p:nvPicPr>
          <p:cNvPr id="12" name="Picture 11"/>
          <p:cNvPicPr>
            <a:picLocks noChangeAspect="1"/>
          </p:cNvPicPr>
          <p:nvPr/>
        </p:nvPicPr>
        <p:blipFill>
          <a:blip r:embed="rId4"/>
          <a:stretch>
            <a:fillRect/>
          </a:stretch>
        </p:blipFill>
        <p:spPr>
          <a:xfrm>
            <a:off x="5479415" y="3719830"/>
            <a:ext cx="6631940" cy="14065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 y="5993508"/>
            <a:ext cx="3724074" cy="563260"/>
          </a:xfrm>
          <a:solidFill>
            <a:schemeClr val="accent4">
              <a:lumMod val="60000"/>
              <a:lumOff val="40000"/>
            </a:schemeClr>
          </a:solidFill>
        </p:spPr>
        <p:txBody>
          <a:bodyPr vert="horz" lIns="91440" tIns="45720" rIns="91440" bIns="45720" rtlCol="0" anchor="ctr">
            <a:noAutofit/>
          </a:bodyPr>
          <a:lstStyle/>
          <a:p>
            <a:r>
              <a:rPr lang="en-US" sz="3000" err="1"/>
              <a:t>Skill_library</a:t>
            </a:r>
            <a:r>
              <a:rPr lang="zh-CN" altLang="en-US" sz="3000" err="1"/>
              <a:t>匹配</a:t>
            </a:r>
            <a:r>
              <a:rPr lang="en-US" sz="3000"/>
              <a:t> examples</a:t>
            </a:r>
          </a:p>
        </p:txBody>
      </p:sp>
      <p:pic>
        <p:nvPicPr>
          <p:cNvPr id="4" name="Content Placeholder 3" descr="A screenshot of a chat&#10;&#10;Description automatically generated"/>
          <p:cNvPicPr>
            <a:picLocks noGrp="1" noChangeAspect="1"/>
          </p:cNvPicPr>
          <p:nvPr>
            <p:ph idx="1"/>
          </p:nvPr>
        </p:nvPicPr>
        <p:blipFill>
          <a:blip r:embed="rId2"/>
          <a:stretch>
            <a:fillRect/>
          </a:stretch>
        </p:blipFill>
        <p:spPr>
          <a:xfrm>
            <a:off x="119124" y="71104"/>
            <a:ext cx="7887617" cy="4805976"/>
          </a:xfrm>
        </p:spPr>
      </p:pic>
      <p:pic>
        <p:nvPicPr>
          <p:cNvPr id="5" name="Picture 4" descr="A screenshot of a computer&#10;&#10;Description automatically generated"/>
          <p:cNvPicPr>
            <a:picLocks noChangeAspect="1"/>
          </p:cNvPicPr>
          <p:nvPr/>
        </p:nvPicPr>
        <p:blipFill>
          <a:blip r:embed="rId3"/>
          <a:stretch>
            <a:fillRect/>
          </a:stretch>
        </p:blipFill>
        <p:spPr>
          <a:xfrm>
            <a:off x="3693167" y="2522925"/>
            <a:ext cx="4312607" cy="4155781"/>
          </a:xfrm>
          <a:prstGeom prst="rect">
            <a:avLst/>
          </a:prstGeom>
        </p:spPr>
      </p:pic>
      <p:pic>
        <p:nvPicPr>
          <p:cNvPr id="3" name="Picture 2" descr="A screenshot of a computer&#10;&#10;Description automatically generated"/>
          <p:cNvPicPr>
            <a:picLocks noChangeAspect="1"/>
          </p:cNvPicPr>
          <p:nvPr/>
        </p:nvPicPr>
        <p:blipFill>
          <a:blip r:embed="rId4"/>
          <a:stretch>
            <a:fillRect/>
          </a:stretch>
        </p:blipFill>
        <p:spPr>
          <a:xfrm>
            <a:off x="7941610" y="-33218"/>
            <a:ext cx="4248951" cy="2287441"/>
          </a:xfrm>
          <a:prstGeom prst="rect">
            <a:avLst/>
          </a:prstGeom>
        </p:spPr>
      </p:pic>
      <p:sp>
        <p:nvSpPr>
          <p:cNvPr id="6" name="TextBox 5"/>
          <p:cNvSpPr txBox="1"/>
          <p:nvPr/>
        </p:nvSpPr>
        <p:spPr>
          <a:xfrm>
            <a:off x="3599365" y="136292"/>
            <a:ext cx="4379951" cy="6380975"/>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en-US"/>
          </a:p>
        </p:txBody>
      </p:sp>
      <p:sp>
        <p:nvSpPr>
          <p:cNvPr id="7" name="TextBox 6"/>
          <p:cNvSpPr txBox="1"/>
          <p:nvPr/>
        </p:nvSpPr>
        <p:spPr>
          <a:xfrm>
            <a:off x="843525" y="5259659"/>
            <a:ext cx="2015654" cy="461665"/>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spAutoFit/>
          </a:bodyPr>
          <a:lstStyle/>
          <a:p>
            <a:r>
              <a:rPr lang="en-US" sz="1200"/>
              <a:t>Perfect example，</a:t>
            </a:r>
            <a:r>
              <a:rPr lang="ja-JP" altLang="en-US" sz="1200">
                <a:ea typeface="MS PGothic" panose="020B0600070205080204" charset="-128"/>
              </a:rPr>
              <a:t>但是这样直接输入的结果不稳定</a:t>
            </a:r>
            <a:endParaRPr lang="en-US" sz="1200"/>
          </a:p>
        </p:txBody>
      </p:sp>
      <p:sp>
        <p:nvSpPr>
          <p:cNvPr id="13" name="TextBox 12"/>
          <p:cNvSpPr txBox="1"/>
          <p:nvPr/>
        </p:nvSpPr>
        <p:spPr>
          <a:xfrm>
            <a:off x="8051626" y="28506"/>
            <a:ext cx="4138341" cy="2162097"/>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en-US"/>
          </a:p>
        </p:txBody>
      </p:sp>
      <p:cxnSp>
        <p:nvCxnSpPr>
          <p:cNvPr id="11" name="Straight Arrow Connector 10"/>
          <p:cNvCxnSpPr/>
          <p:nvPr/>
        </p:nvCxnSpPr>
        <p:spPr>
          <a:xfrm flipH="1">
            <a:off x="2849290" y="4639061"/>
            <a:ext cx="677747" cy="89581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9584661" y="1708761"/>
            <a:ext cx="355079" cy="273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939160" y="1602360"/>
            <a:ext cx="2207078" cy="230832"/>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ja-JP" altLang="en-US" sz="900" b="1">
                <a:latin typeface="MS PGothic" panose="020B0600070205080204" charset="-128"/>
                <a:ea typeface="MS PGothic" panose="020B0600070205080204" charset="-128"/>
              </a:rPr>
              <a:t>回答的結果是對的，但是沒有匹配成功</a:t>
            </a:r>
            <a:endParaRPr lang="en-US" sz="900" b="1">
              <a:latin typeface="MS PGothic" panose="020B0600070205080204" charset="-128"/>
            </a:endParaRPr>
          </a:p>
        </p:txBody>
      </p:sp>
      <p:sp>
        <p:nvSpPr>
          <p:cNvPr id="15" name="TextBox 14"/>
          <p:cNvSpPr txBox="1"/>
          <p:nvPr/>
        </p:nvSpPr>
        <p:spPr>
          <a:xfrm>
            <a:off x="1834223" y="972825"/>
            <a:ext cx="1914215" cy="1996831"/>
          </a:xfrm>
          <a:prstGeom prst="rect">
            <a:avLst/>
          </a:prstGeom>
          <a:no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spAutoFit/>
          </a:bodyPr>
          <a:lstStyle/>
          <a:p>
            <a:r>
              <a:rPr lang="en-US" sz="800">
                <a:latin typeface="Consolas" panose="020B0609020204030204"/>
              </a:rPr>
              <a:t>&lt;Instruction&gt;Answer questions concisely and professionally based on the known information. If the answer cannot be obtained from it, say "I cannot answer this question based on the known information" in English.&lt;/Instruction&gt;"</a:t>
            </a:r>
            <a:endParaRPr lang="en-US" sz="800"/>
          </a:p>
          <a:p>
            <a:r>
              <a:rPr lang="en-US" sz="800">
                <a:latin typeface="Consolas" panose="020B0609020204030204"/>
              </a:rPr>
              <a:t>&lt;Known Information&gt;{{ context }}&lt;/Known Information&gt;</a:t>
            </a:r>
            <a:endParaRPr lang="en-US" sz="800"/>
          </a:p>
          <a:p>
            <a:r>
              <a:rPr lang="en-US" sz="800">
                <a:latin typeface="Consolas" panose="020B0609020204030204"/>
              </a:rPr>
              <a:t>The robot has {{ </a:t>
            </a:r>
            <a:r>
              <a:rPr lang="en-US" sz="800" err="1">
                <a:latin typeface="Consolas" panose="020B0609020204030204"/>
              </a:rPr>
              <a:t>tool_name</a:t>
            </a:r>
            <a:r>
              <a:rPr lang="en-US" sz="800">
                <a:latin typeface="Consolas" panose="020B0609020204030204"/>
              </a:rPr>
              <a:t> }}</a:t>
            </a:r>
            <a:endParaRPr lang="en-US" sz="800"/>
          </a:p>
          <a:p>
            <a:r>
              <a:rPr lang="en-US" sz="800">
                <a:latin typeface="Consolas" panose="020B0609020204030204"/>
              </a:rPr>
              <a:t>&lt;Question&gt;{{ question }}&lt;/Question&gt;</a:t>
            </a:r>
            <a:endParaRPr lang="en-US" sz="800"/>
          </a:p>
          <a:p>
            <a:pPr algn="l"/>
            <a:endParaRPr lang="en-US"/>
          </a:p>
        </p:txBody>
      </p:sp>
      <p:sp>
        <p:nvSpPr>
          <p:cNvPr id="16" name="TextBox 15"/>
          <p:cNvSpPr txBox="1"/>
          <p:nvPr/>
        </p:nvSpPr>
        <p:spPr>
          <a:xfrm>
            <a:off x="8297310" y="2207573"/>
            <a:ext cx="3378548" cy="276999"/>
          </a:xfrm>
          <a:prstGeom prst="rect">
            <a:avLst/>
          </a:prstGeom>
          <a:solidFill>
            <a:srgbClr val="FF0000"/>
          </a:solid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ja-JP" altLang="en-US" sz="1200">
                <a:ea typeface="MS PGothic" panose="020B0600070205080204" charset="-128"/>
              </a:rPr>
              <a:t>解決方法：把query改寫成更易匹配的通用模式</a:t>
            </a:r>
          </a:p>
        </p:txBody>
      </p:sp>
      <p:pic>
        <p:nvPicPr>
          <p:cNvPr id="17" name="Picture 16" descr="A screenshot of a computer&#10;&#10;Description automatically generated"/>
          <p:cNvPicPr>
            <a:picLocks noChangeAspect="1"/>
          </p:cNvPicPr>
          <p:nvPr/>
        </p:nvPicPr>
        <p:blipFill>
          <a:blip r:embed="rId5"/>
          <a:stretch>
            <a:fillRect/>
          </a:stretch>
        </p:blipFill>
        <p:spPr>
          <a:xfrm>
            <a:off x="8054077" y="2478100"/>
            <a:ext cx="4075242" cy="4078940"/>
          </a:xfrm>
          <a:prstGeom prst="rect">
            <a:avLst/>
          </a:prstGeom>
          <a:ln>
            <a:solidFill>
              <a:srgbClr val="7030A0"/>
            </a:solidFill>
          </a:ln>
        </p:spPr>
      </p:pic>
      <p:cxnSp>
        <p:nvCxnSpPr>
          <p:cNvPr id="18" name="Straight Arrow Connector 17"/>
          <p:cNvCxnSpPr/>
          <p:nvPr/>
        </p:nvCxnSpPr>
        <p:spPr>
          <a:xfrm flipV="1">
            <a:off x="546100" y="1581150"/>
            <a:ext cx="1238250" cy="1206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Connector: Curved 7"/>
          <p:cNvCxnSpPr/>
          <p:nvPr/>
        </p:nvCxnSpPr>
        <p:spPr>
          <a:xfrm flipH="1">
            <a:off x="8272130" y="165986"/>
            <a:ext cx="213832" cy="2408865"/>
          </a:xfrm>
          <a:prstGeom prst="curvedConnector3">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307070" y="1251439"/>
            <a:ext cx="1053074" cy="230832"/>
          </a:xfrm>
          <a:prstGeom prst="rect">
            <a:avLst/>
          </a:prstGeom>
          <a:noFill/>
          <a:ln>
            <a:solidFill>
              <a:schemeClr val="accent4">
                <a:lumMod val="50000"/>
              </a:schemeClr>
            </a:solidFill>
          </a:ln>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en-US" sz="900"/>
              <a:t>Query_rewrite.py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1108" y="71628"/>
            <a:ext cx="2484388" cy="519684"/>
          </a:xfrm>
        </p:spPr>
        <p:txBody>
          <a:bodyPr vert="horz" lIns="91440" tIns="45720" rIns="91440" bIns="45720" rtlCol="0" anchor="t">
            <a:normAutofit/>
          </a:bodyPr>
          <a:lstStyle/>
          <a:p>
            <a:pPr marL="0" indent="0">
              <a:buNone/>
            </a:pPr>
            <a:r>
              <a:rPr lang="ja-JP" altLang="en-US" sz="1400">
                <a:ea typeface="MS PGothic" panose="020B0600070205080204" charset="-128"/>
              </a:rPr>
              <a:t>如果此时生成一个新的函数，会有更加匹配的解决办法</a:t>
            </a:r>
            <a:endParaRPr lang="en-US" sz="1400"/>
          </a:p>
        </p:txBody>
      </p:sp>
      <p:sp>
        <p:nvSpPr>
          <p:cNvPr id="5" name="Title 1"/>
          <p:cNvSpPr txBox="1"/>
          <p:nvPr/>
        </p:nvSpPr>
        <p:spPr>
          <a:xfrm>
            <a:off x="37779" y="70570"/>
            <a:ext cx="3843298" cy="589178"/>
          </a:xfrm>
          <a:prstGeom prst="rect">
            <a:avLst/>
          </a:prstGeom>
          <a:solidFill>
            <a:schemeClr val="accent4">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err="1"/>
              <a:t>Skill_library</a:t>
            </a:r>
            <a:r>
              <a:rPr lang="zh-CN" altLang="en-US" sz="3000" err="1"/>
              <a:t>匹配</a:t>
            </a:r>
            <a:r>
              <a:rPr lang="en-US" sz="3000"/>
              <a:t> examples 2</a:t>
            </a:r>
          </a:p>
        </p:txBody>
      </p:sp>
      <p:sp>
        <p:nvSpPr>
          <p:cNvPr id="6" name="TextBox 5"/>
          <p:cNvSpPr txBox="1"/>
          <p:nvPr/>
        </p:nvSpPr>
        <p:spPr>
          <a:xfrm>
            <a:off x="88265" y="748030"/>
            <a:ext cx="6356985" cy="288417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noAutofit/>
          </a:bodyPr>
          <a:lstStyle/>
          <a:p>
            <a:r>
              <a:rPr lang="en-US" sz="600">
                <a:latin typeface="Consolas" panose="020B0609020204030204"/>
              </a:rPr>
              <a:t>"""</a:t>
            </a:r>
          </a:p>
          <a:p>
            <a:r>
              <a:rPr lang="en-US" sz="600">
                <a:latin typeface="Consolas" panose="020B0609020204030204"/>
              </a:rPr>
              <a:t>Task: move the cola can to the beer can, and then move the beer can to the plate.</a:t>
            </a:r>
          </a:p>
          <a:p>
            <a:r>
              <a:rPr lang="en-US" sz="600">
                <a:latin typeface="Consolas" panose="020B0609020204030204"/>
              </a:rPr>
              <a:t>Initial env: three items placed on a wooden surface against a gray background. On the left side of the table, there is an upright can with blue and white stripes labeled "ST". In front of this can, slightly to its right, sits a round plate. To the far right of the scene stands another can, which has red and green labels and appears to be from Coca-Cola. All these objects seem to be stationary and not interacting with each other.</a:t>
            </a:r>
          </a:p>
          <a:p>
            <a:r>
              <a:rPr lang="en-US" sz="600">
                <a:latin typeface="Consolas" panose="020B0609020204030204"/>
              </a:rPr>
              <a:t>Thought: I need to move the cola can to the beer can first. I'll use the '</a:t>
            </a:r>
            <a:r>
              <a:rPr lang="en-US" sz="600" err="1">
                <a:latin typeface="Consolas" panose="020B0609020204030204"/>
              </a:rPr>
              <a:t>move_item_to_target_location</a:t>
            </a:r>
            <a:r>
              <a:rPr lang="en-US" sz="600">
                <a:latin typeface="Consolas" panose="020B0609020204030204"/>
              </a:rPr>
              <a:t>' tool for this.</a:t>
            </a:r>
          </a:p>
          <a:p>
            <a:r>
              <a:rPr lang="en-US" sz="600">
                <a:latin typeface="Consolas" panose="020B0609020204030204"/>
              </a:rPr>
              <a:t>Action: </a:t>
            </a:r>
            <a:r>
              <a:rPr lang="en-US" sz="600" err="1">
                <a:latin typeface="Consolas" panose="020B0609020204030204"/>
              </a:rPr>
              <a:t>move_item_to_target_location</a:t>
            </a:r>
            <a:endParaRPr lang="en-US" sz="600">
              <a:latin typeface="Consolas" panose="020B0609020204030204"/>
            </a:endParaRPr>
          </a:p>
          <a:p>
            <a:r>
              <a:rPr lang="en-US" sz="600">
                <a:latin typeface="Consolas" panose="020B0609020204030204"/>
              </a:rPr>
              <a:t>Action Input: {"</a:t>
            </a:r>
            <a:r>
              <a:rPr lang="en-US" sz="600" err="1">
                <a:latin typeface="Consolas" panose="020B0609020204030204"/>
              </a:rPr>
              <a:t>item_name</a:t>
            </a:r>
            <a:r>
              <a:rPr lang="en-US" sz="600">
                <a:latin typeface="Consolas" panose="020B0609020204030204"/>
              </a:rPr>
              <a:t>": "cola can", "</a:t>
            </a:r>
            <a:r>
              <a:rPr lang="en-US" sz="600" err="1">
                <a:latin typeface="Consolas" panose="020B0609020204030204"/>
              </a:rPr>
              <a:t>target_name</a:t>
            </a:r>
            <a:r>
              <a:rPr lang="en-US" sz="600">
                <a:latin typeface="Consolas" panose="020B0609020204030204"/>
              </a:rPr>
              <a:t>": "beer can"}</a:t>
            </a:r>
          </a:p>
          <a:p>
            <a:r>
              <a:rPr lang="en-US" sz="600">
                <a:latin typeface="Consolas" panose="020B0609020204030204"/>
              </a:rPr>
              <a:t>API output: Success accomplish </a:t>
            </a:r>
            <a:r>
              <a:rPr lang="en-US" sz="600" err="1">
                <a:latin typeface="Consolas" panose="020B0609020204030204"/>
              </a:rPr>
              <a:t>move_item_to_target_location</a:t>
            </a:r>
            <a:r>
              <a:rPr lang="en-US" sz="600">
                <a:latin typeface="Consolas" panose="020B0609020204030204"/>
              </a:rPr>
              <a:t> with {"</a:t>
            </a:r>
            <a:r>
              <a:rPr lang="en-US" sz="600" err="1">
                <a:latin typeface="Consolas" panose="020B0609020204030204"/>
              </a:rPr>
              <a:t>item_name</a:t>
            </a:r>
            <a:r>
              <a:rPr lang="en-US" sz="600">
                <a:latin typeface="Consolas" panose="020B0609020204030204"/>
              </a:rPr>
              <a:t>": "cola can", "</a:t>
            </a:r>
            <a:r>
              <a:rPr lang="en-US" sz="600" err="1">
                <a:latin typeface="Consolas" panose="020B0609020204030204"/>
              </a:rPr>
              <a:t>target_name</a:t>
            </a:r>
            <a:r>
              <a:rPr lang="en-US" sz="600">
                <a:latin typeface="Consolas" panose="020B0609020204030204"/>
              </a:rPr>
              <a:t>": "beer can"}</a:t>
            </a:r>
          </a:p>
          <a:p>
            <a:r>
              <a:rPr lang="en-US" sz="600">
                <a:latin typeface="Consolas" panose="020B0609020204030204"/>
              </a:rPr>
              <a:t>________________________________________________________________</a:t>
            </a:r>
          </a:p>
          <a:p>
            <a:r>
              <a:rPr lang="en-US" sz="600">
                <a:latin typeface="Consolas" panose="020B0609020204030204"/>
              </a:rPr>
              <a:t>Status: Robot is </a:t>
            </a:r>
            <a:r>
              <a:rPr lang="en-US" sz="600" err="1">
                <a:latin typeface="Consolas" panose="020B0609020204030204"/>
              </a:rPr>
              <a:t>grabing</a:t>
            </a:r>
            <a:r>
              <a:rPr lang="en-US" sz="600">
                <a:latin typeface="Consolas" panose="020B0609020204030204"/>
              </a:rPr>
              <a:t> nothing.</a:t>
            </a:r>
          </a:p>
          <a:p>
            <a:r>
              <a:rPr lang="en-US" sz="600">
                <a:latin typeface="Consolas" panose="020B0609020204030204"/>
              </a:rPr>
              <a:t>Environment: several objects on a table, including two cans and a bowl.  There is an orange can with white text located towards the right side of the table. Another red can with white text is situated to its left. A round white plate rests between these two cans, slightly closer to the viewer than them. Additionally, there's another smaller object resembling a bottle cap or ring near the center-right part of the table.</a:t>
            </a:r>
          </a:p>
          <a:p>
            <a:r>
              <a:rPr lang="en-US" sz="600">
                <a:latin typeface="Consolas" panose="020B0609020204030204"/>
              </a:rPr>
              <a:t>Thought: I have successfully moved the cola can to the beer can. Now, I need to move the beer can to the plate using the '</a:t>
            </a:r>
            <a:r>
              <a:rPr lang="en-US" sz="600" err="1">
                <a:latin typeface="Consolas" panose="020B0609020204030204"/>
              </a:rPr>
              <a:t>move_item_to_target_location</a:t>
            </a:r>
            <a:r>
              <a:rPr lang="en-US" sz="600">
                <a:latin typeface="Consolas" panose="020B0609020204030204"/>
              </a:rPr>
              <a:t>' tool.</a:t>
            </a:r>
          </a:p>
          <a:p>
            <a:r>
              <a:rPr lang="en-US" sz="600">
                <a:latin typeface="Consolas" panose="020B0609020204030204"/>
              </a:rPr>
              <a:t>Action: </a:t>
            </a:r>
            <a:r>
              <a:rPr lang="en-US" sz="600" err="1">
                <a:latin typeface="Consolas" panose="020B0609020204030204"/>
              </a:rPr>
              <a:t>move_item_to_target_location</a:t>
            </a:r>
            <a:endParaRPr lang="en-US" sz="600">
              <a:latin typeface="Consolas" panose="020B0609020204030204"/>
            </a:endParaRPr>
          </a:p>
          <a:p>
            <a:r>
              <a:rPr lang="en-US" sz="600">
                <a:latin typeface="Consolas" panose="020B0609020204030204"/>
              </a:rPr>
              <a:t>Action Input: {"</a:t>
            </a:r>
            <a:r>
              <a:rPr lang="en-US" sz="600" err="1">
                <a:latin typeface="Consolas" panose="020B0609020204030204"/>
              </a:rPr>
              <a:t>item_name</a:t>
            </a:r>
            <a:r>
              <a:rPr lang="en-US" sz="600">
                <a:latin typeface="Consolas" panose="020B0609020204030204"/>
              </a:rPr>
              <a:t>": "beer can", "</a:t>
            </a:r>
            <a:r>
              <a:rPr lang="en-US" sz="600" err="1">
                <a:latin typeface="Consolas" panose="020B0609020204030204"/>
              </a:rPr>
              <a:t>target_name</a:t>
            </a:r>
            <a:r>
              <a:rPr lang="en-US" sz="600">
                <a:latin typeface="Consolas" panose="020B0609020204030204"/>
              </a:rPr>
              <a:t>": "plate"}</a:t>
            </a:r>
          </a:p>
          <a:p>
            <a:r>
              <a:rPr lang="en-US" sz="600">
                <a:latin typeface="Consolas" panose="020B0609020204030204"/>
              </a:rPr>
              <a:t>API output: Success accomplish </a:t>
            </a:r>
            <a:r>
              <a:rPr lang="en-US" sz="600" err="1">
                <a:latin typeface="Consolas" panose="020B0609020204030204"/>
              </a:rPr>
              <a:t>move_item_to_target_location</a:t>
            </a:r>
            <a:r>
              <a:rPr lang="en-US" sz="600">
                <a:latin typeface="Consolas" panose="020B0609020204030204"/>
              </a:rPr>
              <a:t> with {"</a:t>
            </a:r>
            <a:r>
              <a:rPr lang="en-US" sz="600" err="1">
                <a:latin typeface="Consolas" panose="020B0609020204030204"/>
              </a:rPr>
              <a:t>item_name</a:t>
            </a:r>
            <a:r>
              <a:rPr lang="en-US" sz="600">
                <a:latin typeface="Consolas" panose="020B0609020204030204"/>
              </a:rPr>
              <a:t>": "beer can", "</a:t>
            </a:r>
            <a:r>
              <a:rPr lang="en-US" sz="600" err="1">
                <a:latin typeface="Consolas" panose="020B0609020204030204"/>
              </a:rPr>
              <a:t>target_name</a:t>
            </a:r>
            <a:r>
              <a:rPr lang="en-US" sz="600">
                <a:latin typeface="Consolas" panose="020B0609020204030204"/>
              </a:rPr>
              <a:t>": "plate"}</a:t>
            </a:r>
          </a:p>
          <a:p>
            <a:r>
              <a:rPr lang="en-US" sz="600">
                <a:latin typeface="Consolas" panose="020B0609020204030204"/>
              </a:rPr>
              <a:t>________________________________________________________________</a:t>
            </a:r>
          </a:p>
          <a:p>
            <a:r>
              <a:rPr lang="en-US" sz="600">
                <a:latin typeface="Consolas" panose="020B0609020204030204"/>
              </a:rPr>
              <a:t>Status: Robot is </a:t>
            </a:r>
            <a:r>
              <a:rPr lang="en-US" sz="600" err="1">
                <a:latin typeface="Consolas" panose="020B0609020204030204"/>
              </a:rPr>
              <a:t>grabing</a:t>
            </a:r>
            <a:r>
              <a:rPr lang="en-US" sz="600">
                <a:latin typeface="Consolas" panose="020B0609020204030204"/>
              </a:rPr>
              <a:t> nothing.</a:t>
            </a:r>
          </a:p>
          <a:p>
            <a:r>
              <a:rPr lang="en-US" sz="600">
                <a:latin typeface="Consolas" panose="020B0609020204030204"/>
              </a:rPr>
              <a:t>Environment: several objects on a wooden table against a gray background. First, there's an upright can of soda with its cap removed and placed to one side. Next is a bowl which seems empty or clean as it sits next to another can without any visible contents inside. Lastly, two cans lie horizontally across each other near these items - they might be empty too but their caps remain intact.  Overall this scene gives off an impression of someone having recently finished drinking from both cans before putting them down alongside some food containers like bowls for later use when hungry again soon enough after eating what was served earlier today during lunchtime perhaps?</a:t>
            </a:r>
          </a:p>
          <a:p>
            <a:r>
              <a:rPr lang="en-US" sz="600">
                <a:latin typeface="Consolas" panose="020B0609020204030204"/>
              </a:rPr>
              <a:t>Thought: I have successfully moved the beer can to the plate. The task has been accomplished.</a:t>
            </a:r>
          </a:p>
          <a:p>
            <a:r>
              <a:rPr lang="en-US" sz="600">
                <a:latin typeface="Consolas" panose="020B0609020204030204"/>
              </a:rPr>
              <a:t>Final Response: The cola can has been moved to the beer can, and the beer can has been moved to the plate. The task is now complete.</a:t>
            </a:r>
          </a:p>
          <a:p>
            <a:r>
              <a:rPr lang="en-US" sz="600">
                <a:latin typeface="Consolas" panose="020B0609020204030204"/>
              </a:rPr>
              <a:t>Final Response: Thought: I have successfully moved the beer can to the plate. The task has been accomplished.</a:t>
            </a:r>
          </a:p>
          <a:p>
            <a:r>
              <a:rPr lang="en-US" sz="600">
                <a:latin typeface="Consolas" panose="020B0609020204030204"/>
              </a:rPr>
              <a:t>Final Response: The cola can has been moved to the beer can, and the beer can has been moved to the plate. The task is now complete.</a:t>
            </a:r>
          </a:p>
          <a:p>
            <a:r>
              <a:rPr lang="en-US" sz="600">
                <a:latin typeface="Consolas" panose="020B0609020204030204"/>
              </a:rPr>
              <a:t>"""</a:t>
            </a:r>
          </a:p>
          <a:p>
            <a:endParaRPr lang="en-US" sz="800">
              <a:latin typeface="Consolas" panose="020B0609020204030204"/>
            </a:endParaRPr>
          </a:p>
        </p:txBody>
      </p:sp>
      <p:sp>
        <p:nvSpPr>
          <p:cNvPr id="8" name="TextBox 7"/>
          <p:cNvSpPr txBox="1"/>
          <p:nvPr/>
        </p:nvSpPr>
        <p:spPr>
          <a:xfrm>
            <a:off x="138043" y="839304"/>
            <a:ext cx="3489739" cy="127000"/>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en-US"/>
          </a:p>
        </p:txBody>
      </p:sp>
      <p:sp>
        <p:nvSpPr>
          <p:cNvPr id="9" name="Arrow: Right 8"/>
          <p:cNvSpPr/>
          <p:nvPr/>
        </p:nvSpPr>
        <p:spPr>
          <a:xfrm>
            <a:off x="6168786" y="2171449"/>
            <a:ext cx="1024537" cy="1728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86500" y="1952624"/>
            <a:ext cx="1074964" cy="170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en-US"/>
          </a:p>
        </p:txBody>
      </p:sp>
      <p:sp>
        <p:nvSpPr>
          <p:cNvPr id="13" name="TextBox 12"/>
          <p:cNvSpPr txBox="1"/>
          <p:nvPr/>
        </p:nvSpPr>
        <p:spPr>
          <a:xfrm>
            <a:off x="6167485" y="1977881"/>
            <a:ext cx="13728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1200"/>
              <a:t>add_skill.py</a:t>
            </a:r>
          </a:p>
        </p:txBody>
      </p:sp>
      <p:pic>
        <p:nvPicPr>
          <p:cNvPr id="14" name="Picture 13"/>
          <p:cNvPicPr>
            <a:picLocks noChangeAspect="1"/>
          </p:cNvPicPr>
          <p:nvPr/>
        </p:nvPicPr>
        <p:blipFill>
          <a:blip r:embed="rId2"/>
          <a:stretch>
            <a:fillRect/>
          </a:stretch>
        </p:blipFill>
        <p:spPr>
          <a:xfrm>
            <a:off x="7397458" y="6826"/>
            <a:ext cx="3768779" cy="1311729"/>
          </a:xfrm>
          <a:prstGeom prst="rect">
            <a:avLst/>
          </a:prstGeom>
        </p:spPr>
      </p:pic>
      <p:pic>
        <p:nvPicPr>
          <p:cNvPr id="2" name="Picture 1"/>
          <p:cNvPicPr>
            <a:picLocks noChangeAspect="1"/>
          </p:cNvPicPr>
          <p:nvPr/>
        </p:nvPicPr>
        <p:blipFill>
          <a:blip r:embed="rId3"/>
          <a:stretch>
            <a:fillRect/>
          </a:stretch>
        </p:blipFill>
        <p:spPr>
          <a:xfrm>
            <a:off x="7215249" y="1295400"/>
            <a:ext cx="4924302" cy="2909455"/>
          </a:xfrm>
          <a:prstGeom prst="rect">
            <a:avLst/>
          </a:prstGeom>
        </p:spPr>
      </p:pic>
      <p:pic>
        <p:nvPicPr>
          <p:cNvPr id="4" name="Picture 3"/>
          <p:cNvPicPr>
            <a:picLocks noChangeAspect="1"/>
          </p:cNvPicPr>
          <p:nvPr/>
        </p:nvPicPr>
        <p:blipFill>
          <a:blip r:embed="rId4"/>
          <a:stretch>
            <a:fillRect/>
          </a:stretch>
        </p:blipFill>
        <p:spPr>
          <a:xfrm>
            <a:off x="7215794" y="4204681"/>
            <a:ext cx="3326825" cy="613067"/>
          </a:xfrm>
          <a:prstGeom prst="rect">
            <a:avLst/>
          </a:prstGeom>
        </p:spPr>
      </p:pic>
      <p:sp>
        <p:nvSpPr>
          <p:cNvPr id="7" name="Arrow: Down 6"/>
          <p:cNvSpPr/>
          <p:nvPr/>
        </p:nvSpPr>
        <p:spPr>
          <a:xfrm>
            <a:off x="10299700" y="3947160"/>
            <a:ext cx="360045" cy="6146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59745" y="4206875"/>
            <a:ext cx="1391285" cy="401955"/>
          </a:xfrm>
          <a:prstGeom prst="rect">
            <a:avLst/>
          </a:prstGeom>
          <a:noFill/>
        </p:spPr>
        <p:txBody>
          <a:bodyPr rot="0" spcFirstLastPara="0" vertOverflow="overflow" horzOverflow="overflow" vert="horz" wrap="square" lIns="91440" tIns="45720" rIns="91440" bIns="45720" numCol="1" spcCol="0" rtlCol="0" fromWordArt="0" anchor="t" anchorCtr="0" forceAA="0" compatLnSpc="1">
            <a:noAutofit/>
          </a:bodyPr>
          <a:lstStyle/>
          <a:p>
            <a:pPr algn="l"/>
            <a:r>
              <a:rPr lang="zh-CN" altLang="en-US" sz="800" b="1"/>
              <a:t>加入</a:t>
            </a:r>
            <a:r>
              <a:rPr lang="en-US" altLang="zh-CN" sz="800" b="1"/>
              <a:t>skills_library</a:t>
            </a:r>
            <a:r>
              <a:rPr lang="zh-CN" altLang="en-US" sz="800" b="1"/>
              <a:t>后进行测试</a:t>
            </a:r>
          </a:p>
        </p:txBody>
      </p:sp>
      <p:pic>
        <p:nvPicPr>
          <p:cNvPr id="12" name="Picture 11"/>
          <p:cNvPicPr>
            <a:picLocks noChangeAspect="1"/>
          </p:cNvPicPr>
          <p:nvPr/>
        </p:nvPicPr>
        <p:blipFill>
          <a:blip r:embed="rId5"/>
          <a:srcRect t="5047" r="775" b="4450"/>
          <a:stretch>
            <a:fillRect/>
          </a:stretch>
        </p:blipFill>
        <p:spPr>
          <a:xfrm>
            <a:off x="7857490" y="4561840"/>
            <a:ext cx="4056380" cy="2296160"/>
          </a:xfrm>
          <a:prstGeom prst="rect">
            <a:avLst/>
          </a:prstGeom>
        </p:spPr>
      </p:pic>
      <p:sp>
        <p:nvSpPr>
          <p:cNvPr id="15" name="Arrow: Right 8"/>
          <p:cNvSpPr/>
          <p:nvPr/>
        </p:nvSpPr>
        <p:spPr>
          <a:xfrm flipH="1">
            <a:off x="6514465" y="5501640"/>
            <a:ext cx="1283335" cy="1924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5"/>
          <p:cNvSpPr txBox="1"/>
          <p:nvPr/>
        </p:nvSpPr>
        <p:spPr>
          <a:xfrm>
            <a:off x="6445885" y="4856480"/>
            <a:ext cx="1390015" cy="645160"/>
          </a:xfrm>
          <a:prstGeom prst="rect">
            <a:avLst/>
          </a:prstGeom>
          <a:noFill/>
        </p:spPr>
        <p:txBody>
          <a:bodyPr wrap="square" rtlCol="0">
            <a:spAutoFit/>
          </a:bodyPr>
          <a:lstStyle/>
          <a:p>
            <a:r>
              <a:rPr lang="zh-CN" altLang="en-US" sz="900" b="1"/>
              <a:t>发现查询不到相关文档时，用</a:t>
            </a:r>
            <a:r>
              <a:rPr lang="en-US" altLang="zh-CN" sz="900" b="1"/>
              <a:t>query_rewrite.py</a:t>
            </a:r>
            <a:r>
              <a:rPr lang="zh-CN" altLang="en-US" sz="900" b="1"/>
              <a:t>改写</a:t>
            </a:r>
            <a:r>
              <a:rPr lang="en-US" altLang="zh-CN" sz="900" b="1"/>
              <a:t>query</a:t>
            </a:r>
          </a:p>
        </p:txBody>
      </p:sp>
      <p:pic>
        <p:nvPicPr>
          <p:cNvPr id="17" name="Picture 16"/>
          <p:cNvPicPr>
            <a:picLocks noChangeAspect="1"/>
          </p:cNvPicPr>
          <p:nvPr/>
        </p:nvPicPr>
        <p:blipFill>
          <a:blip r:embed="rId6"/>
          <a:stretch>
            <a:fillRect/>
          </a:stretch>
        </p:blipFill>
        <p:spPr>
          <a:xfrm>
            <a:off x="88265" y="3675380"/>
            <a:ext cx="3939540" cy="2335530"/>
          </a:xfrm>
          <a:prstGeom prst="rect">
            <a:avLst/>
          </a:prstGeom>
        </p:spPr>
      </p:pic>
      <p:pic>
        <p:nvPicPr>
          <p:cNvPr id="18" name="Picture 17"/>
          <p:cNvPicPr>
            <a:picLocks noChangeAspect="1"/>
          </p:cNvPicPr>
          <p:nvPr/>
        </p:nvPicPr>
        <p:blipFill>
          <a:blip r:embed="rId7"/>
          <a:stretch>
            <a:fillRect/>
          </a:stretch>
        </p:blipFill>
        <p:spPr>
          <a:xfrm>
            <a:off x="2564130" y="4769485"/>
            <a:ext cx="3860165" cy="1997710"/>
          </a:xfrm>
          <a:prstGeom prst="rect">
            <a:avLst/>
          </a:prstGeom>
        </p:spPr>
      </p:pic>
      <p:sp>
        <p:nvSpPr>
          <p:cNvPr id="19" name="Text Box 18"/>
          <p:cNvSpPr txBox="1"/>
          <p:nvPr/>
        </p:nvSpPr>
        <p:spPr>
          <a:xfrm>
            <a:off x="78740" y="3681095"/>
            <a:ext cx="6376035" cy="3168650"/>
          </a:xfrm>
          <a:prstGeom prst="rect">
            <a:avLst/>
          </a:prstGeom>
          <a:noFill/>
          <a:ln>
            <a:solidFill>
              <a:srgbClr val="FF0000"/>
            </a:solidFill>
          </a:ln>
        </p:spPr>
        <p:txBody>
          <a:bodyPr wrap="square" rtlCol="0">
            <a:noAutofit/>
          </a:bodyPr>
          <a:lstStyle/>
          <a:p>
            <a:endParaRPr lang="en-US">
              <a:ln>
                <a:solidFill>
                  <a:srgbClr val="C00000"/>
                </a:solidFill>
              </a:ln>
              <a:solidFill>
                <a:srgbClr val="FF0000"/>
              </a:solidFill>
            </a:endParaRPr>
          </a:p>
        </p:txBody>
      </p:sp>
      <p:sp>
        <p:nvSpPr>
          <p:cNvPr id="20" name="Text Box 19"/>
          <p:cNvSpPr txBox="1"/>
          <p:nvPr/>
        </p:nvSpPr>
        <p:spPr>
          <a:xfrm>
            <a:off x="308610" y="3716655"/>
            <a:ext cx="2639695" cy="249555"/>
          </a:xfrm>
          <a:prstGeom prst="rect">
            <a:avLst/>
          </a:prstGeom>
          <a:noFill/>
          <a:ln>
            <a:gradFill>
              <a:gsLst>
                <a:gs pos="0">
                  <a:srgbClr val="7B32B2"/>
                </a:gs>
                <a:gs pos="100000">
                  <a:srgbClr val="401A5D"/>
                </a:gs>
              </a:gsLst>
            </a:gradFill>
          </a:ln>
        </p:spPr>
        <p:txBody>
          <a:bodyPr wrap="square" rtlCol="0">
            <a:noAutofit/>
          </a:bodyPr>
          <a:lstStyle/>
          <a:p>
            <a:endParaRPr lang="en-US"/>
          </a:p>
        </p:txBody>
      </p:sp>
      <p:sp>
        <p:nvSpPr>
          <p:cNvPr id="21" name="Text Box 20"/>
          <p:cNvSpPr txBox="1"/>
          <p:nvPr/>
        </p:nvSpPr>
        <p:spPr>
          <a:xfrm>
            <a:off x="3006090" y="3720465"/>
            <a:ext cx="1856105" cy="306705"/>
          </a:xfrm>
          <a:prstGeom prst="rect">
            <a:avLst/>
          </a:prstGeom>
          <a:noFill/>
        </p:spPr>
        <p:txBody>
          <a:bodyPr wrap="square" rtlCol="0">
            <a:spAutoFit/>
          </a:bodyPr>
          <a:lstStyle/>
          <a:p>
            <a:r>
              <a:rPr lang="en-US" sz="1400"/>
              <a:t>rewritten query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ea typeface="MS PGothic" panose="020B0600070205080204" charset="-128"/>
              </a:rPr>
              <a:t>实现了grounded sem识别物体并计算深度</a:t>
            </a:r>
            <a:endParaRPr lang="en-US"/>
          </a:p>
        </p:txBody>
      </p:sp>
      <p:sp>
        <p:nvSpPr>
          <p:cNvPr id="3" name="Content Placeholder 2"/>
          <p:cNvSpPr>
            <a:spLocks noGrp="1"/>
          </p:cNvSpPr>
          <p:nvPr>
            <p:ph idx="1"/>
          </p:nvPr>
        </p:nvSpPr>
        <p:spPr>
          <a:xfrm>
            <a:off x="779585" y="2802548"/>
            <a:ext cx="10515600" cy="4351338"/>
          </a:xfrm>
        </p:spPr>
        <p:txBody>
          <a:bodyPr vert="horz" lIns="91440" tIns="45720" rIns="91440" bIns="45720" rtlCol="0" anchor="t">
            <a:normAutofit/>
          </a:bodyPr>
          <a:lstStyle/>
          <a:p>
            <a:r>
              <a:rPr lang="ja-JP" altLang="en-US">
                <a:ea typeface="MS PGothic" panose="020B0600070205080204" charset="-128"/>
              </a:rPr>
              <a:t>之前遇到的大部分问题在增加一个固定摄像机的基础上应该都能得到解决与优化。</a:t>
            </a:r>
          </a:p>
          <a:p>
            <a:r>
              <a:rPr lang="ja-JP" altLang="en-US">
                <a:ea typeface="MS PGothic" panose="020B0600070205080204" charset="-128"/>
              </a:rPr>
              <a:t>也实现了计算物体质心位置宽度便于机器人抓取。</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910" y="0"/>
            <a:ext cx="7251700" cy="930275"/>
          </a:xfrm>
        </p:spPr>
        <p:txBody>
          <a:bodyPr>
            <a:normAutofit fontScale="90000"/>
          </a:bodyPr>
          <a:lstStyle/>
          <a:p>
            <a:r>
              <a:rPr lang="en-US" sz="3555"/>
              <a:t>query_rewrite function prompt</a:t>
            </a:r>
          </a:p>
        </p:txBody>
      </p:sp>
      <p:pic>
        <p:nvPicPr>
          <p:cNvPr id="4" name="Picture 3"/>
          <p:cNvPicPr>
            <a:picLocks noChangeAspect="1"/>
          </p:cNvPicPr>
          <p:nvPr/>
        </p:nvPicPr>
        <p:blipFill>
          <a:blip r:embed="rId2"/>
          <a:stretch>
            <a:fillRect/>
          </a:stretch>
        </p:blipFill>
        <p:spPr>
          <a:xfrm>
            <a:off x="0" y="828675"/>
            <a:ext cx="12232005" cy="5201285"/>
          </a:xfrm>
          <a:prstGeom prst="rect">
            <a:avLst/>
          </a:prstGeom>
        </p:spPr>
      </p:pic>
      <p:sp>
        <p:nvSpPr>
          <p:cNvPr id="5" name="Text Box 4"/>
          <p:cNvSpPr txBox="1"/>
          <p:nvPr/>
        </p:nvSpPr>
        <p:spPr>
          <a:xfrm>
            <a:off x="1880870" y="6088380"/>
            <a:ext cx="8025765" cy="326390"/>
          </a:xfrm>
          <a:prstGeom prst="rect">
            <a:avLst/>
          </a:prstGeom>
          <a:noFill/>
        </p:spPr>
        <p:txBody>
          <a:bodyPr wrap="square" rtlCol="0" anchor="t">
            <a:noAutofit/>
          </a:bodyPr>
          <a:lstStyle/>
          <a:p>
            <a:r>
              <a:rPr lang="en-US" sz="1400"/>
              <a:t>query="please carry the bag to the desk and then find the pencil near the desk"</a:t>
            </a:r>
          </a:p>
        </p:txBody>
      </p:sp>
      <p:sp>
        <p:nvSpPr>
          <p:cNvPr id="6" name="Text Box 5"/>
          <p:cNvSpPr txBox="1"/>
          <p:nvPr/>
        </p:nvSpPr>
        <p:spPr>
          <a:xfrm>
            <a:off x="153035" y="6216015"/>
            <a:ext cx="1636395" cy="368300"/>
          </a:xfrm>
          <a:prstGeom prst="rect">
            <a:avLst/>
          </a:prstGeom>
          <a:noFill/>
        </p:spPr>
        <p:txBody>
          <a:bodyPr wrap="square" rtlCol="0">
            <a:spAutoFit/>
          </a:bodyPr>
          <a:lstStyle/>
          <a:p>
            <a:r>
              <a:rPr lang="en-US"/>
              <a:t>example:</a:t>
            </a:r>
          </a:p>
        </p:txBody>
      </p:sp>
      <p:sp>
        <p:nvSpPr>
          <p:cNvPr id="7" name="Text Box 6"/>
          <p:cNvSpPr txBox="1"/>
          <p:nvPr/>
        </p:nvSpPr>
        <p:spPr>
          <a:xfrm>
            <a:off x="1789430" y="6454775"/>
            <a:ext cx="9873615" cy="241935"/>
          </a:xfrm>
          <a:prstGeom prst="rect">
            <a:avLst/>
          </a:prstGeom>
          <a:noFill/>
        </p:spPr>
        <p:txBody>
          <a:bodyPr wrap="square" rtlCol="0" anchor="t">
            <a:noAutofit/>
          </a:bodyPr>
          <a:lstStyle/>
          <a:p>
            <a:r>
              <a:rPr lang="en-US" sz="1400"/>
              <a:t>rewritten query=”move the object1 to the destination1 and locate the object2 near the destination1”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144145"/>
            <a:ext cx="4518660" cy="481330"/>
          </a:xfrm>
          <a:solidFill>
            <a:schemeClr val="accent5">
              <a:lumMod val="40000"/>
              <a:lumOff val="60000"/>
            </a:schemeClr>
          </a:solidFill>
        </p:spPr>
        <p:txBody>
          <a:bodyPr>
            <a:normAutofit fontScale="90000"/>
          </a:bodyPr>
          <a:lstStyle/>
          <a:p>
            <a:r>
              <a:rPr lang="zh-CN" altLang="en-US" sz="3110"/>
              <a:t>抓不准怎么办？校准深度值</a:t>
            </a:r>
          </a:p>
        </p:txBody>
      </p:sp>
      <p:pic>
        <p:nvPicPr>
          <p:cNvPr id="5" name="Content Placeholder 4"/>
          <p:cNvPicPr>
            <a:picLocks noGrp="1" noChangeAspect="1"/>
          </p:cNvPicPr>
          <p:nvPr>
            <p:ph idx="1"/>
          </p:nvPr>
        </p:nvPicPr>
        <p:blipFill>
          <a:blip r:embed="rId2"/>
          <a:stretch>
            <a:fillRect/>
          </a:stretch>
        </p:blipFill>
        <p:spPr>
          <a:xfrm>
            <a:off x="268605" y="1047750"/>
            <a:ext cx="6350635" cy="4763135"/>
          </a:xfrm>
          <a:prstGeom prst="rect">
            <a:avLst/>
          </a:prstGeom>
        </p:spPr>
      </p:pic>
      <p:sp>
        <p:nvSpPr>
          <p:cNvPr id="6" name="Oval 5"/>
          <p:cNvSpPr/>
          <p:nvPr/>
        </p:nvSpPr>
        <p:spPr>
          <a:xfrm>
            <a:off x="3307080" y="3238500"/>
            <a:ext cx="274320" cy="281940"/>
          </a:xfrm>
          <a:prstGeom prst="ellipse">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Text Box 6"/>
          <p:cNvSpPr txBox="1"/>
          <p:nvPr/>
        </p:nvSpPr>
        <p:spPr>
          <a:xfrm>
            <a:off x="3108960" y="2993390"/>
            <a:ext cx="853440" cy="245110"/>
          </a:xfrm>
          <a:prstGeom prst="rect">
            <a:avLst/>
          </a:prstGeom>
          <a:noFill/>
        </p:spPr>
        <p:txBody>
          <a:bodyPr wrap="square" rtlCol="0">
            <a:spAutoFit/>
          </a:bodyPr>
          <a:lstStyle/>
          <a:p>
            <a:r>
              <a:rPr lang="zh-CN" altLang="en-US" sz="1000" b="1"/>
              <a:t>相片中心</a:t>
            </a:r>
          </a:p>
        </p:txBody>
      </p:sp>
      <p:cxnSp>
        <p:nvCxnSpPr>
          <p:cNvPr id="8" name="Straight Connector 7"/>
          <p:cNvCxnSpPr/>
          <p:nvPr/>
        </p:nvCxnSpPr>
        <p:spPr>
          <a:xfrm>
            <a:off x="3436620" y="3360420"/>
            <a:ext cx="7620" cy="29489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598420" y="3368040"/>
            <a:ext cx="845820" cy="121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90800" y="3489960"/>
            <a:ext cx="845820" cy="283464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 Box 10"/>
          <p:cNvSpPr txBox="1"/>
          <p:nvPr/>
        </p:nvSpPr>
        <p:spPr>
          <a:xfrm>
            <a:off x="2964180" y="6324600"/>
            <a:ext cx="1386840" cy="337185"/>
          </a:xfrm>
          <a:prstGeom prst="rect">
            <a:avLst/>
          </a:prstGeom>
          <a:noFill/>
        </p:spPr>
        <p:txBody>
          <a:bodyPr wrap="square" rtlCol="0">
            <a:spAutoFit/>
          </a:bodyPr>
          <a:lstStyle/>
          <a:p>
            <a:r>
              <a:rPr lang="zh-CN" altLang="en-US" sz="1600" b="1"/>
              <a:t>摄像头位置</a:t>
            </a:r>
          </a:p>
        </p:txBody>
      </p:sp>
      <p:sp>
        <p:nvSpPr>
          <p:cNvPr id="12" name="Text Box 11"/>
          <p:cNvSpPr txBox="1"/>
          <p:nvPr/>
        </p:nvSpPr>
        <p:spPr>
          <a:xfrm>
            <a:off x="1920240" y="4558030"/>
            <a:ext cx="1043940" cy="553085"/>
          </a:xfrm>
          <a:prstGeom prst="rect">
            <a:avLst/>
          </a:prstGeom>
          <a:noFill/>
        </p:spPr>
        <p:txBody>
          <a:bodyPr wrap="square" rtlCol="0">
            <a:noAutofit/>
          </a:bodyPr>
          <a:lstStyle/>
          <a:p>
            <a:r>
              <a:rPr lang="zh-CN" altLang="en-US" sz="1400"/>
              <a:t>深度相机的</a:t>
            </a:r>
            <a:r>
              <a:rPr lang="en-US" altLang="zh-CN" sz="1400"/>
              <a:t>depth</a:t>
            </a:r>
          </a:p>
        </p:txBody>
      </p:sp>
      <p:sp>
        <p:nvSpPr>
          <p:cNvPr id="14" name="Left Brace 13"/>
          <p:cNvSpPr/>
          <p:nvPr/>
        </p:nvSpPr>
        <p:spPr>
          <a:xfrm flipH="1">
            <a:off x="3582035" y="3368040"/>
            <a:ext cx="349250" cy="2940685"/>
          </a:xfrm>
          <a:prstGeom prst="leftBrace">
            <a:avLst/>
          </a:prstGeom>
          <a:ln>
            <a:solidFill>
              <a:srgbClr val="FFFF00"/>
            </a:solidFill>
          </a:ln>
        </p:spPr>
        <p:style>
          <a:lnRef idx="2">
            <a:schemeClr val="accent3"/>
          </a:lnRef>
          <a:fillRef idx="0">
            <a:srgbClr val="FFFFFF"/>
          </a:fillRef>
          <a:effectRef idx="0">
            <a:srgbClr val="FFFFFF"/>
          </a:effectRef>
          <a:fontRef idx="minor">
            <a:schemeClr val="tx1"/>
          </a:fontRef>
        </p:style>
        <p:txBody>
          <a:bodyPr/>
          <a:lstStyle/>
          <a:p>
            <a:endParaRPr lang="en-US"/>
          </a:p>
        </p:txBody>
      </p:sp>
      <p:sp>
        <p:nvSpPr>
          <p:cNvPr id="15" name="Text Box 14"/>
          <p:cNvSpPr txBox="1"/>
          <p:nvPr/>
        </p:nvSpPr>
        <p:spPr>
          <a:xfrm>
            <a:off x="4076700" y="4685030"/>
            <a:ext cx="1310640" cy="299085"/>
          </a:xfrm>
          <a:prstGeom prst="rect">
            <a:avLst/>
          </a:prstGeom>
          <a:noFill/>
          <a:ln>
            <a:gradFill>
              <a:gsLst>
                <a:gs pos="0">
                  <a:srgbClr val="FBFB11"/>
                </a:gs>
                <a:gs pos="100000">
                  <a:srgbClr val="838309"/>
                </a:gs>
              </a:gsLst>
            </a:gradFill>
          </a:ln>
        </p:spPr>
        <p:txBody>
          <a:bodyPr wrap="square" rtlCol="0">
            <a:noAutofit/>
          </a:bodyPr>
          <a:lstStyle/>
          <a:p>
            <a:r>
              <a:rPr lang="zh-CN" altLang="en-US" sz="1400"/>
              <a:t>真正的</a:t>
            </a:r>
            <a:r>
              <a:rPr lang="en-US" altLang="zh-CN" sz="1400"/>
              <a:t>depth</a:t>
            </a:r>
          </a:p>
        </p:txBody>
      </p:sp>
      <p:cxnSp>
        <p:nvCxnSpPr>
          <p:cNvPr id="17" name="Straight Connector 16"/>
          <p:cNvCxnSpPr/>
          <p:nvPr/>
        </p:nvCxnSpPr>
        <p:spPr>
          <a:xfrm>
            <a:off x="3200400" y="3406140"/>
            <a:ext cx="0" cy="18288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208020" y="3558540"/>
            <a:ext cx="236220" cy="762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7353300" y="358140"/>
            <a:ext cx="868680" cy="83058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cxnSp>
        <p:nvCxnSpPr>
          <p:cNvPr id="20" name="Straight Connector 19"/>
          <p:cNvCxnSpPr>
            <a:stCxn id="19" idx="4"/>
          </p:cNvCxnSpPr>
          <p:nvPr/>
        </p:nvCxnSpPr>
        <p:spPr>
          <a:xfrm>
            <a:off x="7787640" y="1188720"/>
            <a:ext cx="1280160" cy="2659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7780020" y="1181100"/>
            <a:ext cx="1303020" cy="15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9067800" y="1181100"/>
            <a:ext cx="0" cy="2644140"/>
          </a:xfrm>
          <a:prstGeom prst="line">
            <a:avLst/>
          </a:prstGeom>
        </p:spPr>
        <p:style>
          <a:lnRef idx="2">
            <a:schemeClr val="accent1"/>
          </a:lnRef>
          <a:fillRef idx="0">
            <a:schemeClr val="accent1"/>
          </a:fillRef>
          <a:effectRef idx="1">
            <a:schemeClr val="accent1"/>
          </a:effectRef>
          <a:fontRef idx="minor">
            <a:schemeClr val="tx1"/>
          </a:fontRef>
        </p:style>
      </p:cxnSp>
      <p:sp>
        <p:nvSpPr>
          <p:cNvPr id="24" name="Left Brace 23"/>
          <p:cNvSpPr/>
          <p:nvPr/>
        </p:nvSpPr>
        <p:spPr>
          <a:xfrm rot="20040000">
            <a:off x="8131810" y="1311910"/>
            <a:ext cx="243840" cy="2725420"/>
          </a:xfrm>
          <a:prstGeom prst="leftBrace">
            <a:avLst>
              <a:gd name="adj1" fmla="val 20833"/>
              <a:gd name="adj2" fmla="val 50000"/>
            </a:avLst>
          </a:prstGeom>
          <a:ln>
            <a:solidFill>
              <a:srgbClr val="92D050"/>
            </a:solidFill>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5" name="Text Box 24"/>
          <p:cNvSpPr txBox="1"/>
          <p:nvPr/>
        </p:nvSpPr>
        <p:spPr>
          <a:xfrm>
            <a:off x="7696200" y="2613660"/>
            <a:ext cx="312420" cy="368300"/>
          </a:xfrm>
          <a:prstGeom prst="rect">
            <a:avLst/>
          </a:prstGeom>
          <a:noFill/>
        </p:spPr>
        <p:txBody>
          <a:bodyPr wrap="square" rtlCol="0">
            <a:spAutoFit/>
          </a:bodyPr>
          <a:lstStyle/>
          <a:p>
            <a:r>
              <a:rPr lang="en-US"/>
              <a:t>z</a:t>
            </a:r>
          </a:p>
        </p:txBody>
      </p:sp>
      <mc:AlternateContent xmlns:mc="http://schemas.openxmlformats.org/markup-compatibility/2006" xmlns:a14="http://schemas.microsoft.com/office/drawing/2010/main">
        <mc:Choice Requires="a14">
          <p:sp>
            <p:nvSpPr>
              <p:cNvPr id="26" name="Text Box 25"/>
              <p:cNvSpPr txBox="1"/>
              <p:nvPr/>
            </p:nvSpPr>
            <p:spPr>
              <a:xfrm>
                <a:off x="8161274" y="800671"/>
                <a:ext cx="1172210" cy="311785"/>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ad>
                        <m:radPr>
                          <m:ctrlPr>
                            <a:rPr lang="en-US" sz="1200" i="1">
                              <a:latin typeface="Cambria Math" panose="02040503050406030204" pitchFamily="18" charset="0"/>
                              <a:cs typeface="Cambria Math" panose="02040503050406030204" charset="0"/>
                            </a:rPr>
                          </m:ctrlPr>
                        </m:radPr>
                        <m:deg>
                          <m:r>
                            <a:rPr lang="en-US" sz="1200" i="1">
                              <a:latin typeface="Cambria Math" panose="02040503050406030204" charset="0"/>
                              <a:cs typeface="Cambria Math" panose="02040503050406030204" charset="0"/>
                            </a:rPr>
                            <m:t>2</m:t>
                          </m:r>
                        </m:deg>
                        <m:e>
                          <m:r>
                            <a:rPr lang="en-US" sz="1200" i="1">
                              <a:latin typeface="Cambria Math" panose="02040503050406030204" charset="0"/>
                              <a:cs typeface="Cambria Math" panose="02040503050406030204" charset="0"/>
                            </a:rPr>
                            <m:t>(</m:t>
                          </m:r>
                          <m:r>
                            <a:rPr lang="en-US" sz="1200" i="1">
                              <a:latin typeface="Cambria Math" panose="02040503050406030204" charset="0"/>
                              <a:cs typeface="Cambria Math" panose="02040503050406030204" charset="0"/>
                            </a:rPr>
                            <m:t>𝑥</m:t>
                          </m:r>
                          <m:r>
                            <a:rPr lang="en-US" sz="1200" i="1">
                              <a:latin typeface="Cambria Math" panose="02040503050406030204" charset="0"/>
                              <a:cs typeface="Cambria Math" panose="02040503050406030204" charset="0"/>
                            </a:rPr>
                            <m:t>^2+</m:t>
                          </m:r>
                          <m:r>
                            <a:rPr lang="en-US" sz="1200" i="1">
                              <a:latin typeface="Cambria Math" panose="02040503050406030204" charset="0"/>
                              <a:cs typeface="Cambria Math" panose="02040503050406030204" charset="0"/>
                            </a:rPr>
                            <m:t>𝑦</m:t>
                          </m:r>
                          <m:r>
                            <a:rPr lang="en-US" sz="1200" i="1">
                              <a:latin typeface="Cambria Math" panose="02040503050406030204" charset="0"/>
                              <a:cs typeface="Cambria Math" panose="02040503050406030204" charset="0"/>
                            </a:rPr>
                            <m:t>^2</m:t>
                          </m:r>
                        </m:e>
                      </m:rad>
                    </m:oMath>
                  </m:oMathPara>
                </a14:m>
                <a:endParaRPr lang="en-US" sz="1200"/>
              </a:p>
            </p:txBody>
          </p:sp>
        </mc:Choice>
        <mc:Fallback xmlns="">
          <p:sp>
            <p:nvSpPr>
              <p:cNvPr id="26" name="Text Box 25"/>
              <p:cNvSpPr txBox="1">
                <a:spLocks noRot="1" noChangeAspect="1" noMove="1" noResize="1" noEditPoints="1" noAdjustHandles="1" noChangeArrowheads="1" noChangeShapeType="1" noTextEdit="1"/>
              </p:cNvSpPr>
              <p:nvPr/>
            </p:nvSpPr>
            <p:spPr>
              <a:xfrm>
                <a:off x="8161274" y="800671"/>
                <a:ext cx="1172210" cy="311785"/>
              </a:xfrm>
              <a:prstGeom prst="rect">
                <a:avLst/>
              </a:prstGeom>
              <a:blipFill rotWithShape="1">
                <a:blip r:embed="rId3"/>
                <a:stretch>
                  <a:fillRect l="-22" t="-183" r="22" b="183"/>
                </a:stretch>
              </a:blipFill>
            </p:spPr>
            <p:txBody>
              <a:bodyPr/>
              <a:lstStyle/>
              <a:p>
                <a:r>
                  <a:rPr lang="en-US" altLang="en-US">
                    <a:noFill/>
                  </a:rPr>
                  <a:t> </a:t>
                </a:r>
              </a:p>
            </p:txBody>
          </p:sp>
        </mc:Fallback>
      </mc:AlternateContent>
      <p:sp>
        <p:nvSpPr>
          <p:cNvPr id="27" name="Right Brace 26"/>
          <p:cNvSpPr/>
          <p:nvPr/>
        </p:nvSpPr>
        <p:spPr>
          <a:xfrm>
            <a:off x="9166860" y="1188720"/>
            <a:ext cx="213360" cy="2636520"/>
          </a:xfrm>
          <a:prstGeom prst="rightBrace">
            <a:avLst/>
          </a:prstGeom>
          <a:ln>
            <a:solidFill>
              <a:srgbClr val="92D050"/>
            </a:solidFill>
          </a:ln>
        </p:spPr>
        <p:style>
          <a:lnRef idx="2">
            <a:schemeClr val="accent1"/>
          </a:lnRef>
          <a:fillRef idx="0">
            <a:schemeClr val="accent1"/>
          </a:fillRef>
          <a:effectRef idx="1">
            <a:schemeClr val="accent1"/>
          </a:effectRef>
          <a:fontRef idx="minor">
            <a:schemeClr val="tx1"/>
          </a:fontRef>
        </p:style>
        <p:txBody>
          <a:bodyPr/>
          <a:lstStyle/>
          <a:p>
            <a:endParaRPr lang="en-US"/>
          </a:p>
        </p:txBody>
      </p:sp>
      <p:pic>
        <p:nvPicPr>
          <p:cNvPr id="29" name="2384804F-3998-4D57-9195-F3826E402611-1" descr="wpp"/>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86595" y="2332355"/>
            <a:ext cx="1406071" cy="281068"/>
          </a:xfrm>
          <a:prstGeom prst="rect">
            <a:avLst/>
          </a:prstGeom>
        </p:spPr>
      </p:pic>
      <p:cxnSp>
        <p:nvCxnSpPr>
          <p:cNvPr id="30" name="Straight Connector 29"/>
          <p:cNvCxnSpPr/>
          <p:nvPr/>
        </p:nvCxnSpPr>
        <p:spPr>
          <a:xfrm>
            <a:off x="7772400" y="769620"/>
            <a:ext cx="7620" cy="411480"/>
          </a:xfrm>
          <a:prstGeom prst="line">
            <a:avLst/>
          </a:prstGeom>
          <a:ln w="31750" cap="rnd">
            <a:solidFill>
              <a:schemeClr val="accent5"/>
            </a:solidFill>
            <a:round/>
          </a:ln>
        </p:spPr>
        <p:style>
          <a:lnRef idx="0">
            <a:srgbClr val="FFFFFF"/>
          </a:lnRef>
          <a:fillRef idx="0">
            <a:srgbClr val="FFFFFF"/>
          </a:fillRef>
          <a:effectRef idx="0">
            <a:srgbClr val="FFFFFF"/>
          </a:effectRef>
          <a:fontRef idx="minor">
            <a:schemeClr val="tx1"/>
          </a:fontRef>
        </p:style>
      </p:cxnSp>
      <p:cxnSp>
        <p:nvCxnSpPr>
          <p:cNvPr id="31" name="Straight Connector 30"/>
          <p:cNvCxnSpPr/>
          <p:nvPr/>
        </p:nvCxnSpPr>
        <p:spPr>
          <a:xfrm>
            <a:off x="7764780" y="746760"/>
            <a:ext cx="1287780" cy="0"/>
          </a:xfrm>
          <a:prstGeom prst="line">
            <a:avLst/>
          </a:prstGeom>
        </p:spPr>
        <p:style>
          <a:lnRef idx="2">
            <a:schemeClr val="accent5"/>
          </a:lnRef>
          <a:fillRef idx="0">
            <a:srgbClr val="FFFFFF"/>
          </a:fillRef>
          <a:effectRef idx="0">
            <a:srgbClr val="FFFFFF"/>
          </a:effectRef>
          <a:fontRef idx="minor">
            <a:schemeClr val="tx1"/>
          </a:fontRef>
        </p:style>
      </p:cxnSp>
      <p:sp>
        <p:nvSpPr>
          <p:cNvPr id="32" name="Text Box 31"/>
          <p:cNvSpPr txBox="1"/>
          <p:nvPr/>
        </p:nvSpPr>
        <p:spPr>
          <a:xfrm>
            <a:off x="7307580" y="4137660"/>
            <a:ext cx="4038600" cy="368300"/>
          </a:xfrm>
          <a:prstGeom prst="rect">
            <a:avLst/>
          </a:prstGeom>
          <a:noFill/>
        </p:spPr>
        <p:txBody>
          <a:bodyPr wrap="square" rtlCol="0">
            <a:spAutoFit/>
          </a:bodyPr>
          <a:lstStyle/>
          <a:p>
            <a:r>
              <a:rPr lang="zh-CN" altLang="en-US"/>
              <a:t>到中心的深度则是：</a:t>
            </a:r>
          </a:p>
        </p:txBody>
      </p:sp>
      <p:pic>
        <p:nvPicPr>
          <p:cNvPr id="33" name="2384804F-3998-4D57-9195-F3826E402611-2" descr="wpp"/>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46975" y="4602480"/>
            <a:ext cx="1405255" cy="281305"/>
          </a:xfrm>
          <a:prstGeom prst="rect">
            <a:avLst/>
          </a:prstGeom>
        </p:spPr>
      </p:pic>
      <p:sp>
        <p:nvSpPr>
          <p:cNvPr id="35" name="Text Box 34"/>
          <p:cNvSpPr txBox="1"/>
          <p:nvPr/>
        </p:nvSpPr>
        <p:spPr>
          <a:xfrm>
            <a:off x="9166860" y="4602480"/>
            <a:ext cx="1897380" cy="368300"/>
          </a:xfrm>
          <a:prstGeom prst="rect">
            <a:avLst/>
          </a:prstGeom>
          <a:noFill/>
        </p:spPr>
        <p:txBody>
          <a:bodyPr wrap="square" rtlCol="0">
            <a:spAutoFit/>
          </a:bodyPr>
          <a:lstStyle/>
          <a:p>
            <a:r>
              <a:rPr lang="en-US"/>
              <a:t>+width/2</a:t>
            </a:r>
          </a:p>
        </p:txBody>
      </p:sp>
      <p:sp>
        <p:nvSpPr>
          <p:cNvPr id="36" name="Text Box 35"/>
          <p:cNvSpPr txBox="1"/>
          <p:nvPr/>
        </p:nvSpPr>
        <p:spPr>
          <a:xfrm>
            <a:off x="7490460" y="5638165"/>
            <a:ext cx="3292475" cy="725170"/>
          </a:xfrm>
          <a:prstGeom prst="rect">
            <a:avLst/>
          </a:prstGeom>
          <a:noFill/>
          <a:ln>
            <a:solidFill>
              <a:srgbClr val="FF0000"/>
            </a:solidFill>
          </a:ln>
        </p:spPr>
        <p:txBody>
          <a:bodyPr wrap="square" rtlCol="0">
            <a:noAutofit/>
          </a:bodyPr>
          <a:lstStyle/>
          <a:p>
            <a:r>
              <a:rPr lang="zh-CN" altLang="en-US"/>
              <a:t>注：此方法只适用于圆柱物体，具体修正需要有点云数据</a:t>
            </a:r>
          </a:p>
        </p:txBody>
      </p:sp>
      <p:sp>
        <p:nvSpPr>
          <p:cNvPr id="37" name="Text Box 36"/>
          <p:cNvSpPr txBox="1"/>
          <p:nvPr/>
        </p:nvSpPr>
        <p:spPr>
          <a:xfrm>
            <a:off x="7269480" y="5090160"/>
            <a:ext cx="4076065" cy="430530"/>
          </a:xfrm>
          <a:prstGeom prst="rect">
            <a:avLst/>
          </a:prstGeom>
          <a:noFill/>
        </p:spPr>
        <p:txBody>
          <a:bodyPr wrap="square" rtlCol="0">
            <a:noAutofit/>
          </a:bodyPr>
          <a:lstStyle/>
          <a:p>
            <a:r>
              <a:rPr lang="zh-CN" altLang="en-US"/>
              <a:t>（</a:t>
            </a:r>
            <a:r>
              <a:rPr lang="en-US"/>
              <a:t>x,y</a:t>
            </a:r>
            <a:r>
              <a:rPr lang="zh-CN" altLang="en-US"/>
              <a:t>是到中心的距离，而非左上角）</a:t>
            </a:r>
          </a:p>
        </p:txBody>
      </p:sp>
      <p:sp>
        <p:nvSpPr>
          <p:cNvPr id="3" name="Text Box 2"/>
          <p:cNvSpPr txBox="1"/>
          <p:nvPr/>
        </p:nvSpPr>
        <p:spPr>
          <a:xfrm>
            <a:off x="5266055" y="188595"/>
            <a:ext cx="1460500" cy="645160"/>
          </a:xfrm>
          <a:prstGeom prst="rect">
            <a:avLst/>
          </a:prstGeom>
          <a:noFill/>
        </p:spPr>
        <p:txBody>
          <a:bodyPr wrap="square" rtlCol="0">
            <a:spAutoFit/>
          </a:bodyPr>
          <a:lstStyle/>
          <a:p>
            <a:r>
              <a:rPr lang="zh-CN" altLang="en-US"/>
              <a:t>未解决，暂时忽略</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95" y="-77470"/>
            <a:ext cx="10721975" cy="540385"/>
          </a:xfrm>
        </p:spPr>
        <p:txBody>
          <a:bodyPr>
            <a:normAutofit fontScale="90000"/>
          </a:bodyPr>
          <a:lstStyle/>
          <a:p>
            <a:r>
              <a:rPr lang="en-US" sz="2000"/>
              <a:t>add_skill</a:t>
            </a:r>
            <a:r>
              <a:rPr lang="zh-CN" altLang="en-US" sz="2000"/>
              <a:t>如果生成函数包含错误的话，</a:t>
            </a:r>
            <a:r>
              <a:rPr lang="en-US" sz="2000"/>
              <a:t>工具生成器会将错误消息追加到历史记录中，并进行另一次尝试。</a:t>
            </a:r>
          </a:p>
        </p:txBody>
      </p:sp>
      <p:pic>
        <p:nvPicPr>
          <p:cNvPr id="4" name="Content Placeholder 3"/>
          <p:cNvPicPr>
            <a:picLocks noGrp="1" noChangeAspect="1"/>
          </p:cNvPicPr>
          <p:nvPr>
            <p:ph idx="1"/>
          </p:nvPr>
        </p:nvPicPr>
        <p:blipFill>
          <a:blip r:embed="rId2"/>
          <a:stretch>
            <a:fillRect/>
          </a:stretch>
        </p:blipFill>
        <p:spPr>
          <a:xfrm>
            <a:off x="205105" y="597535"/>
            <a:ext cx="10515600" cy="1677035"/>
          </a:xfrm>
          <a:prstGeom prst="rect">
            <a:avLst/>
          </a:prstGeom>
        </p:spPr>
      </p:pic>
      <p:sp>
        <p:nvSpPr>
          <p:cNvPr id="5" name="Text Box 4"/>
          <p:cNvSpPr txBox="1"/>
          <p:nvPr/>
        </p:nvSpPr>
        <p:spPr>
          <a:xfrm>
            <a:off x="254635" y="243840"/>
            <a:ext cx="3027045" cy="368300"/>
          </a:xfrm>
          <a:prstGeom prst="rect">
            <a:avLst/>
          </a:prstGeom>
          <a:noFill/>
        </p:spPr>
        <p:txBody>
          <a:bodyPr wrap="square" rtlCol="0">
            <a:spAutoFit/>
          </a:bodyPr>
          <a:lstStyle/>
          <a:p>
            <a:r>
              <a:rPr lang="en-US"/>
              <a:t>Prompt</a:t>
            </a:r>
            <a:r>
              <a:rPr lang="zh-CN" altLang="en-US"/>
              <a:t>：</a:t>
            </a:r>
          </a:p>
        </p:txBody>
      </p:sp>
      <p:sp>
        <p:nvSpPr>
          <p:cNvPr id="6" name="Text Box 5"/>
          <p:cNvSpPr txBox="1"/>
          <p:nvPr/>
        </p:nvSpPr>
        <p:spPr>
          <a:xfrm>
            <a:off x="205105" y="2470785"/>
            <a:ext cx="3034030" cy="368300"/>
          </a:xfrm>
          <a:prstGeom prst="rect">
            <a:avLst/>
          </a:prstGeom>
          <a:noFill/>
        </p:spPr>
        <p:txBody>
          <a:bodyPr wrap="square" rtlCol="0">
            <a:spAutoFit/>
          </a:bodyPr>
          <a:lstStyle/>
          <a:p>
            <a:r>
              <a:rPr lang="zh-CN" altLang="en-US"/>
              <a:t>比如运行新函数时发生错误</a:t>
            </a:r>
          </a:p>
        </p:txBody>
      </p:sp>
      <p:pic>
        <p:nvPicPr>
          <p:cNvPr id="7" name="Picture 6"/>
          <p:cNvPicPr>
            <a:picLocks noChangeAspect="1"/>
          </p:cNvPicPr>
          <p:nvPr/>
        </p:nvPicPr>
        <p:blipFill>
          <a:blip r:embed="rId3"/>
          <a:stretch>
            <a:fillRect/>
          </a:stretch>
        </p:blipFill>
        <p:spPr>
          <a:xfrm>
            <a:off x="3176270" y="2409190"/>
            <a:ext cx="3733800" cy="381000"/>
          </a:xfrm>
          <a:prstGeom prst="rect">
            <a:avLst/>
          </a:prstGeom>
        </p:spPr>
      </p:pic>
      <p:sp>
        <p:nvSpPr>
          <p:cNvPr id="8" name="Text Box 7"/>
          <p:cNvSpPr txBox="1"/>
          <p:nvPr/>
        </p:nvSpPr>
        <p:spPr>
          <a:xfrm>
            <a:off x="7038975" y="2470785"/>
            <a:ext cx="4443730" cy="464820"/>
          </a:xfrm>
          <a:prstGeom prst="rect">
            <a:avLst/>
          </a:prstGeom>
          <a:noFill/>
        </p:spPr>
        <p:txBody>
          <a:bodyPr wrap="square" rtlCol="0">
            <a:noAutofit/>
          </a:bodyPr>
          <a:lstStyle/>
          <a:p>
            <a:r>
              <a:rPr lang="zh-CN" altLang="en-US" sz="1400"/>
              <a:t>没有成功引入</a:t>
            </a:r>
            <a:r>
              <a:rPr lang="en-US" altLang="zh-CN" sz="1400"/>
              <a:t>search_object</a:t>
            </a:r>
            <a:r>
              <a:rPr lang="zh-CN" altLang="en-US" sz="1400"/>
              <a:t>导致</a:t>
            </a:r>
            <a:r>
              <a:rPr lang="en-US" altLang="zh-CN" sz="1400"/>
              <a:t>undefined</a:t>
            </a:r>
          </a:p>
        </p:txBody>
      </p:sp>
      <p:sp>
        <p:nvSpPr>
          <p:cNvPr id="9" name="Text Box 8"/>
          <p:cNvSpPr txBox="1"/>
          <p:nvPr/>
        </p:nvSpPr>
        <p:spPr>
          <a:xfrm>
            <a:off x="205105" y="2819400"/>
            <a:ext cx="6450965" cy="454025"/>
          </a:xfrm>
          <a:prstGeom prst="rect">
            <a:avLst/>
          </a:prstGeom>
          <a:noFill/>
        </p:spPr>
        <p:txBody>
          <a:bodyPr wrap="square" rtlCol="0">
            <a:noAutofit/>
          </a:bodyPr>
          <a:lstStyle/>
          <a:p>
            <a:r>
              <a:rPr lang="zh-CN" altLang="en-US"/>
              <a:t>则在</a:t>
            </a:r>
            <a:r>
              <a:rPr lang="en-US" altLang="zh-CN"/>
              <a:t>regenerate</a:t>
            </a:r>
            <a:r>
              <a:rPr lang="zh-CN" altLang="en-US"/>
              <a:t>的时候会加入</a:t>
            </a:r>
            <a:r>
              <a:rPr lang="en-US" altLang="zh-CN"/>
              <a:t>import search_object</a:t>
            </a:r>
          </a:p>
        </p:txBody>
      </p:sp>
      <p:pic>
        <p:nvPicPr>
          <p:cNvPr id="10" name="Picture 9"/>
          <p:cNvPicPr>
            <a:picLocks noChangeAspect="1"/>
          </p:cNvPicPr>
          <p:nvPr/>
        </p:nvPicPr>
        <p:blipFill>
          <a:blip r:embed="rId4"/>
          <a:stretch>
            <a:fillRect/>
          </a:stretch>
        </p:blipFill>
        <p:spPr>
          <a:xfrm>
            <a:off x="205105" y="3251200"/>
            <a:ext cx="4814570" cy="2891790"/>
          </a:xfrm>
          <a:prstGeom prst="rect">
            <a:avLst/>
          </a:prstGeom>
        </p:spPr>
      </p:pic>
      <p:sp>
        <p:nvSpPr>
          <p:cNvPr id="11" name="Text Box 10"/>
          <p:cNvSpPr txBox="1"/>
          <p:nvPr/>
        </p:nvSpPr>
        <p:spPr>
          <a:xfrm>
            <a:off x="765175" y="6142990"/>
            <a:ext cx="2707640" cy="304165"/>
          </a:xfrm>
          <a:prstGeom prst="rect">
            <a:avLst/>
          </a:prstGeom>
          <a:noFill/>
        </p:spPr>
        <p:txBody>
          <a:bodyPr wrap="square" rtlCol="0">
            <a:noAutofit/>
          </a:bodyPr>
          <a:lstStyle/>
          <a:p>
            <a:r>
              <a:rPr lang="zh-CN" altLang="en-US"/>
              <a:t>对于</a:t>
            </a:r>
            <a:r>
              <a:rPr lang="en-US" altLang="zh-CN"/>
              <a:t>target</a:t>
            </a:r>
            <a:r>
              <a:rPr lang="zh-CN" altLang="en-US"/>
              <a:t>没有</a:t>
            </a:r>
            <a:r>
              <a:rPr lang="en-US" altLang="zh-CN"/>
              <a:t>search</a:t>
            </a:r>
            <a:endParaRPr lang="zh-CN" altLang="en-US"/>
          </a:p>
        </p:txBody>
      </p:sp>
      <p:sp>
        <p:nvSpPr>
          <p:cNvPr id="12" name="Text Box 11"/>
          <p:cNvSpPr txBox="1"/>
          <p:nvPr/>
        </p:nvSpPr>
        <p:spPr>
          <a:xfrm>
            <a:off x="41910" y="6490335"/>
            <a:ext cx="2012950" cy="306705"/>
          </a:xfrm>
          <a:prstGeom prst="rect">
            <a:avLst/>
          </a:prstGeom>
          <a:noFill/>
        </p:spPr>
        <p:txBody>
          <a:bodyPr wrap="square" rtlCol="0">
            <a:spAutoFit/>
          </a:bodyPr>
          <a:lstStyle/>
          <a:p>
            <a:r>
              <a:rPr lang="en-US" sz="1400"/>
              <a:t>run_error=None</a:t>
            </a:r>
          </a:p>
        </p:txBody>
      </p:sp>
      <p:sp>
        <p:nvSpPr>
          <p:cNvPr id="13" name="Text Box 12"/>
          <p:cNvSpPr txBox="1"/>
          <p:nvPr/>
        </p:nvSpPr>
        <p:spPr>
          <a:xfrm>
            <a:off x="1565910" y="6518275"/>
            <a:ext cx="7647940" cy="511175"/>
          </a:xfrm>
          <a:prstGeom prst="rect">
            <a:avLst/>
          </a:prstGeom>
          <a:noFill/>
        </p:spPr>
        <p:txBody>
          <a:bodyPr wrap="square" rtlCol="0">
            <a:noAutofit/>
          </a:bodyPr>
          <a:lstStyle/>
          <a:p>
            <a:r>
              <a:rPr lang="en-US" sz="1000"/>
              <a:t>verification_result="Due to a running error, the scene change after the program is finished cannot be seen"</a:t>
            </a:r>
          </a:p>
        </p:txBody>
      </p:sp>
      <p:pic>
        <p:nvPicPr>
          <p:cNvPr id="14" name="Picture 13"/>
          <p:cNvPicPr>
            <a:picLocks noChangeAspect="1"/>
          </p:cNvPicPr>
          <p:nvPr/>
        </p:nvPicPr>
        <p:blipFill>
          <a:blip r:embed="rId5"/>
          <a:stretch>
            <a:fillRect/>
          </a:stretch>
        </p:blipFill>
        <p:spPr>
          <a:xfrm>
            <a:off x="5766435" y="3251200"/>
            <a:ext cx="6425565" cy="3284855"/>
          </a:xfrm>
          <a:prstGeom prst="rect">
            <a:avLst/>
          </a:prstGeom>
        </p:spPr>
      </p:pic>
      <p:sp>
        <p:nvSpPr>
          <p:cNvPr id="15" name="Text Box 14"/>
          <p:cNvSpPr txBox="1"/>
          <p:nvPr/>
        </p:nvSpPr>
        <p:spPr>
          <a:xfrm>
            <a:off x="6035040" y="2912110"/>
            <a:ext cx="1645920" cy="368300"/>
          </a:xfrm>
          <a:prstGeom prst="rect">
            <a:avLst/>
          </a:prstGeom>
          <a:noFill/>
        </p:spPr>
        <p:txBody>
          <a:bodyPr wrap="square" rtlCol="0">
            <a:spAutoFit/>
          </a:bodyPr>
          <a:lstStyle/>
          <a:p>
            <a:r>
              <a:rPr lang="zh-CN" altLang="en-US"/>
              <a:t>代码逻辑：</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15" y="60325"/>
            <a:ext cx="3406140" cy="617220"/>
          </a:xfrm>
        </p:spPr>
        <p:txBody>
          <a:bodyPr>
            <a:normAutofit fontScale="90000"/>
          </a:bodyPr>
          <a:lstStyle/>
          <a:p>
            <a:r>
              <a:rPr lang="zh-CN" altLang="en-US" sz="2400"/>
              <a:t>对于</a:t>
            </a:r>
            <a:r>
              <a:rPr lang="en-US" altLang="zh-CN" sz="2400"/>
              <a:t>verification</a:t>
            </a:r>
            <a:r>
              <a:rPr lang="zh-CN" altLang="en-US" sz="2400"/>
              <a:t>的错误</a:t>
            </a:r>
          </a:p>
        </p:txBody>
      </p:sp>
      <p:pic>
        <p:nvPicPr>
          <p:cNvPr id="4" name="Content Placeholder 3"/>
          <p:cNvPicPr>
            <a:picLocks noGrp="1" noChangeAspect="1"/>
          </p:cNvPicPr>
          <p:nvPr>
            <p:ph idx="1"/>
          </p:nvPr>
        </p:nvPicPr>
        <p:blipFill>
          <a:blip r:embed="rId2"/>
          <a:stretch>
            <a:fillRect/>
          </a:stretch>
        </p:blipFill>
        <p:spPr>
          <a:xfrm>
            <a:off x="165100" y="571500"/>
            <a:ext cx="5133340" cy="2920365"/>
          </a:xfrm>
          <a:prstGeom prst="rect">
            <a:avLst/>
          </a:prstGeom>
        </p:spPr>
      </p:pic>
      <p:sp>
        <p:nvSpPr>
          <p:cNvPr id="5" name="Text Box 4"/>
          <p:cNvSpPr txBox="1"/>
          <p:nvPr/>
        </p:nvSpPr>
        <p:spPr>
          <a:xfrm>
            <a:off x="0" y="3569970"/>
            <a:ext cx="5648325" cy="400685"/>
          </a:xfrm>
          <a:prstGeom prst="rect">
            <a:avLst/>
          </a:prstGeom>
          <a:noFill/>
        </p:spPr>
        <p:txBody>
          <a:bodyPr wrap="square" rtlCol="0">
            <a:noAutofit/>
          </a:bodyPr>
          <a:lstStyle/>
          <a:p>
            <a:r>
              <a:rPr lang="zh-CN" altLang="en-US" sz="1200"/>
              <a:t>由于新生成函数缺乏对于</a:t>
            </a:r>
            <a:r>
              <a:rPr lang="en-US" altLang="zh-CN" sz="1200"/>
              <a:t>target</a:t>
            </a:r>
            <a:r>
              <a:rPr lang="zh-CN" altLang="en-US" sz="1200"/>
              <a:t>物体的</a:t>
            </a:r>
            <a:r>
              <a:rPr lang="en-US" altLang="zh-CN" sz="1200"/>
              <a:t>search</a:t>
            </a:r>
            <a:r>
              <a:rPr lang="zh-CN" altLang="en-US" sz="1200"/>
              <a:t>，所以无法移动到</a:t>
            </a:r>
            <a:r>
              <a:rPr lang="en-US" altLang="zh-CN" sz="1200"/>
              <a:t>target</a:t>
            </a:r>
            <a:r>
              <a:rPr lang="zh-CN" altLang="en-US" sz="1200"/>
              <a:t>物体</a:t>
            </a:r>
          </a:p>
        </p:txBody>
      </p:sp>
      <p:pic>
        <p:nvPicPr>
          <p:cNvPr id="7" name="Picture 6"/>
          <p:cNvPicPr>
            <a:picLocks noChangeAspect="1"/>
          </p:cNvPicPr>
          <p:nvPr/>
        </p:nvPicPr>
        <p:blipFill>
          <a:blip r:embed="rId3"/>
          <a:stretch>
            <a:fillRect/>
          </a:stretch>
        </p:blipFill>
        <p:spPr>
          <a:xfrm>
            <a:off x="294640" y="3870325"/>
            <a:ext cx="4243070" cy="2653030"/>
          </a:xfrm>
          <a:prstGeom prst="rect">
            <a:avLst/>
          </a:prstGeom>
        </p:spPr>
      </p:pic>
      <p:sp>
        <p:nvSpPr>
          <p:cNvPr id="8" name="Right Arrow 7"/>
          <p:cNvSpPr/>
          <p:nvPr/>
        </p:nvSpPr>
        <p:spPr>
          <a:xfrm>
            <a:off x="4396740" y="5219700"/>
            <a:ext cx="1226820" cy="26670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0" name="Text Box 9"/>
          <p:cNvSpPr txBox="1"/>
          <p:nvPr/>
        </p:nvSpPr>
        <p:spPr>
          <a:xfrm>
            <a:off x="5648325" y="4848225"/>
            <a:ext cx="6378575" cy="1591310"/>
          </a:xfrm>
          <a:prstGeom prst="rect">
            <a:avLst/>
          </a:prstGeom>
          <a:solidFill>
            <a:srgbClr val="FFC000"/>
          </a:solidFill>
        </p:spPr>
        <p:txBody>
          <a:bodyPr wrap="square" rtlCol="0" anchor="t">
            <a:noAutofit/>
          </a:bodyPr>
          <a:lstStyle/>
          <a:p>
            <a:r>
              <a:rPr lang="en-US" sz="1200"/>
              <a:t>{'description': 'A white robotic arm is holding a can of Coca-Cola over a white plate on a wooden surface.',</a:t>
            </a:r>
          </a:p>
          <a:p>
            <a:r>
              <a:rPr lang="en-US" sz="1200"/>
              <a:t> 'reasoning': 'The image shows a robotic arm holding a can of Coca-Cola over a white plate on a wooden surface. There is no indication that the robotic arm has successfully moved the can into the plate.',</a:t>
            </a:r>
          </a:p>
          <a:p>
            <a:r>
              <a:rPr lang="en-US" sz="1200"/>
              <a:t> 'success': False,</a:t>
            </a:r>
          </a:p>
          <a:p>
            <a:r>
              <a:rPr lang="en-US" sz="1200"/>
              <a:t> 'critique': 'To complete the task, the robotic arm needs to move the can of Coca-Cola into the plate.'}</a:t>
            </a:r>
          </a:p>
        </p:txBody>
      </p:sp>
      <p:sp>
        <p:nvSpPr>
          <p:cNvPr id="11" name="Up Arrow 10"/>
          <p:cNvSpPr/>
          <p:nvPr/>
        </p:nvSpPr>
        <p:spPr>
          <a:xfrm>
            <a:off x="8275320" y="4122420"/>
            <a:ext cx="411480" cy="739140"/>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2" name="Text Box 11"/>
          <p:cNvSpPr txBox="1"/>
          <p:nvPr/>
        </p:nvSpPr>
        <p:spPr>
          <a:xfrm>
            <a:off x="5648325" y="121285"/>
            <a:ext cx="6096000" cy="829945"/>
          </a:xfrm>
          <a:prstGeom prst="rect">
            <a:avLst/>
          </a:prstGeom>
          <a:noFill/>
        </p:spPr>
        <p:txBody>
          <a:bodyPr wrap="square" rtlCol="0" anchor="t">
            <a:spAutoFit/>
          </a:bodyPr>
          <a:lstStyle/>
          <a:p>
            <a:r>
              <a:rPr lang="en-US" sz="1200"/>
              <a:t>It seems that the task completion failure is due to the fact that the function did not perform any action on the objects. In order to complete the task, we need to modify the `move_item_to_target_location` function to actually move the item to the target location.</a:t>
            </a:r>
          </a:p>
        </p:txBody>
      </p:sp>
      <p:pic>
        <p:nvPicPr>
          <p:cNvPr id="13" name="Picture 12"/>
          <p:cNvPicPr>
            <a:picLocks noChangeAspect="1"/>
          </p:cNvPicPr>
          <p:nvPr/>
        </p:nvPicPr>
        <p:blipFill>
          <a:blip r:embed="rId4"/>
          <a:stretch>
            <a:fillRect/>
          </a:stretch>
        </p:blipFill>
        <p:spPr>
          <a:xfrm>
            <a:off x="5863590" y="951230"/>
            <a:ext cx="5525135" cy="310769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40000"/>
          </a:blip>
          <a:srcRect r="6250" b="6250"/>
          <a:stretch>
            <a:fillRect/>
          </a:stretch>
        </p:blipFill>
        <p:spPr>
          <a:xfrm>
            <a:off x="20" y="10"/>
            <a:ext cx="12191980" cy="6857990"/>
          </a:xfrm>
          <a:prstGeom prst="rect">
            <a:avLst/>
          </a:prstGeom>
        </p:spPr>
      </p:pic>
      <p:sp>
        <p:nvSpPr>
          <p:cNvPr id="2" name="Title 1"/>
          <p:cNvSpPr>
            <a:spLocks noGrp="1"/>
          </p:cNvSpPr>
          <p:nvPr>
            <p:ph type="ctrTitle"/>
          </p:nvPr>
        </p:nvSpPr>
        <p:spPr>
          <a:xfrm>
            <a:off x="965200" y="965200"/>
            <a:ext cx="10261600" cy="3564869"/>
          </a:xfrm>
        </p:spPr>
        <p:txBody>
          <a:bodyPr>
            <a:normAutofit/>
          </a:bodyPr>
          <a:lstStyle/>
          <a:p>
            <a:pPr algn="l"/>
            <a:r>
              <a:rPr lang="ja-JP" altLang="en-US" sz="11500">
                <a:ln w="22225">
                  <a:solidFill>
                    <a:schemeClr val="tx1"/>
                  </a:solidFill>
                  <a:miter lim="800000"/>
                </a:ln>
                <a:noFill/>
                <a:ea typeface="MS PGothic" panose="020B0600070205080204" charset="-128"/>
              </a:rPr>
              <a:t>工作总结</a:t>
            </a:r>
            <a:endParaRPr lang="en-US" sz="11500">
              <a:ln w="22225">
                <a:solidFill>
                  <a:schemeClr val="tx1"/>
                </a:solidFill>
                <a:miter lim="800000"/>
              </a:ln>
              <a:noFill/>
            </a:endParaRPr>
          </a:p>
        </p:txBody>
      </p:sp>
      <p:sp>
        <p:nvSpPr>
          <p:cNvPr id="3" name="Subtitle 2"/>
          <p:cNvSpPr>
            <a:spLocks noGrp="1"/>
          </p:cNvSpPr>
          <p:nvPr>
            <p:ph type="subTitle" idx="1"/>
          </p:nvPr>
        </p:nvSpPr>
        <p:spPr>
          <a:xfrm>
            <a:off x="965200" y="4572002"/>
            <a:ext cx="10261600" cy="1202995"/>
          </a:xfrm>
        </p:spPr>
        <p:txBody>
          <a:bodyPr vert="horz" lIns="91440" tIns="45720" rIns="91440" bIns="45720" rtlCol="0" anchor="t">
            <a:normAutofit lnSpcReduction="10000"/>
          </a:bodyPr>
          <a:lstStyle/>
          <a:p>
            <a:pPr algn="l"/>
            <a:r>
              <a:rPr lang="en-US" sz="3200"/>
              <a:t>3/21</a:t>
            </a:r>
          </a:p>
          <a:p>
            <a:pPr algn="l"/>
            <a:r>
              <a:rPr lang="ja-JP" altLang="en-US" sz="3200">
                <a:ea typeface="MS PGothic" panose="020B0600070205080204" charset="-128"/>
              </a:rPr>
              <a:t>杨易趣</a:t>
            </a:r>
            <a:endParaRPr lang="en-US" sz="3200"/>
          </a:p>
        </p:txBody>
      </p:sp>
    </p:spTree>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 y="0"/>
            <a:ext cx="10515600" cy="1325563"/>
          </a:xfrm>
        </p:spPr>
        <p:txBody>
          <a:bodyPr/>
          <a:lstStyle/>
          <a:p>
            <a:r>
              <a:rPr lang="zh-CN" altLang="en-US"/>
              <a:t>文件说明</a:t>
            </a:r>
            <a:r>
              <a:rPr lang="en-US" altLang="zh-CN"/>
              <a:t>(</a:t>
            </a:r>
            <a:r>
              <a:rPr lang="zh-CN" altLang="en-US"/>
              <a:t>新版</a:t>
            </a:r>
            <a:r>
              <a:rPr lang="en-US" altLang="zh-CN"/>
              <a:t>)</a:t>
            </a:r>
          </a:p>
        </p:txBody>
      </p:sp>
      <p:pic>
        <p:nvPicPr>
          <p:cNvPr id="4" name="Content Placeholder 3"/>
          <p:cNvPicPr>
            <a:picLocks noGrp="1" noChangeAspect="1"/>
          </p:cNvPicPr>
          <p:nvPr>
            <p:ph idx="1"/>
          </p:nvPr>
        </p:nvPicPr>
        <p:blipFill>
          <a:blip r:embed="rId2"/>
          <a:stretch>
            <a:fillRect/>
          </a:stretch>
        </p:blipFill>
        <p:spPr>
          <a:xfrm>
            <a:off x="474980" y="1103630"/>
            <a:ext cx="2579370" cy="5619750"/>
          </a:xfrm>
          <a:prstGeom prst="rect">
            <a:avLst/>
          </a:prstGeom>
        </p:spPr>
      </p:pic>
      <p:sp>
        <p:nvSpPr>
          <p:cNvPr id="6" name="Text Box 5"/>
          <p:cNvSpPr txBox="1"/>
          <p:nvPr/>
        </p:nvSpPr>
        <p:spPr>
          <a:xfrm>
            <a:off x="793750" y="2655570"/>
            <a:ext cx="1631315" cy="319405"/>
          </a:xfrm>
          <a:prstGeom prst="rect">
            <a:avLst/>
          </a:prstGeom>
          <a:noFill/>
          <a:ln>
            <a:gradFill>
              <a:gsLst>
                <a:gs pos="0">
                  <a:srgbClr val="FE4444"/>
                </a:gs>
                <a:gs pos="100000">
                  <a:srgbClr val="832B2B"/>
                </a:gs>
              </a:gsLst>
            </a:gradFill>
          </a:ln>
        </p:spPr>
        <p:txBody>
          <a:bodyPr wrap="square" rtlCol="0">
            <a:noAutofit/>
          </a:bodyPr>
          <a:lstStyle/>
          <a:p>
            <a:endParaRPr lang="en-US">
              <a:solidFill>
                <a:srgbClr val="FF0000"/>
              </a:solidFill>
            </a:endParaRPr>
          </a:p>
        </p:txBody>
      </p:sp>
      <p:cxnSp>
        <p:nvCxnSpPr>
          <p:cNvPr id="7" name="Straight Arrow Connector 6"/>
          <p:cNvCxnSpPr/>
          <p:nvPr/>
        </p:nvCxnSpPr>
        <p:spPr>
          <a:xfrm flipV="1">
            <a:off x="2289175" y="1627505"/>
            <a:ext cx="2821305" cy="10280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 Box 7"/>
          <p:cNvSpPr txBox="1"/>
          <p:nvPr/>
        </p:nvSpPr>
        <p:spPr>
          <a:xfrm>
            <a:off x="5160645" y="1223010"/>
            <a:ext cx="3395345" cy="645160"/>
          </a:xfrm>
          <a:prstGeom prst="rect">
            <a:avLst/>
          </a:prstGeom>
          <a:noFill/>
        </p:spPr>
        <p:txBody>
          <a:bodyPr wrap="square" rtlCol="0">
            <a:spAutoFit/>
          </a:bodyPr>
          <a:lstStyle/>
          <a:p>
            <a:r>
              <a:rPr lang="zh-CN" altLang="en-US"/>
              <a:t>储存所有</a:t>
            </a:r>
            <a:r>
              <a:rPr lang="en-US" altLang="zh-CN"/>
              <a:t>skill</a:t>
            </a:r>
            <a:r>
              <a:rPr lang="zh-CN" altLang="en-US"/>
              <a:t>描述的</a:t>
            </a:r>
            <a:r>
              <a:rPr lang="en-US" altLang="zh-CN"/>
              <a:t>txt</a:t>
            </a:r>
            <a:r>
              <a:rPr lang="zh-CN" altLang="en-US"/>
              <a:t>文件，并上传于技能向量库</a:t>
            </a:r>
          </a:p>
        </p:txBody>
      </p:sp>
      <p:sp>
        <p:nvSpPr>
          <p:cNvPr id="9" name="Text Box 8"/>
          <p:cNvSpPr txBox="1"/>
          <p:nvPr/>
        </p:nvSpPr>
        <p:spPr>
          <a:xfrm>
            <a:off x="793750" y="2957195"/>
            <a:ext cx="1687195" cy="368300"/>
          </a:xfrm>
          <a:prstGeom prst="rect">
            <a:avLst/>
          </a:prstGeom>
          <a:noFill/>
          <a:ln>
            <a:solidFill>
              <a:srgbClr val="FFC000"/>
            </a:solidFill>
          </a:ln>
        </p:spPr>
        <p:txBody>
          <a:bodyPr wrap="square" rtlCol="0">
            <a:spAutoFit/>
          </a:bodyPr>
          <a:lstStyle/>
          <a:p>
            <a:endParaRPr lang="en-US"/>
          </a:p>
        </p:txBody>
      </p:sp>
      <p:cxnSp>
        <p:nvCxnSpPr>
          <p:cNvPr id="10" name="Straight Arrow Connector 9"/>
          <p:cNvCxnSpPr/>
          <p:nvPr/>
        </p:nvCxnSpPr>
        <p:spPr>
          <a:xfrm flipV="1">
            <a:off x="2425065" y="2308225"/>
            <a:ext cx="2828290" cy="8077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 Box 4"/>
          <p:cNvSpPr txBox="1"/>
          <p:nvPr/>
        </p:nvSpPr>
        <p:spPr>
          <a:xfrm>
            <a:off x="5253355" y="1924685"/>
            <a:ext cx="3395345" cy="645160"/>
          </a:xfrm>
          <a:prstGeom prst="rect">
            <a:avLst/>
          </a:prstGeom>
          <a:noFill/>
        </p:spPr>
        <p:txBody>
          <a:bodyPr wrap="square" rtlCol="0">
            <a:spAutoFit/>
          </a:bodyPr>
          <a:lstStyle/>
          <a:p>
            <a:r>
              <a:rPr lang="zh-CN" altLang="en-US"/>
              <a:t>储存所有</a:t>
            </a:r>
            <a:r>
              <a:rPr lang="en-US" altLang="zh-CN"/>
              <a:t>skill</a:t>
            </a:r>
            <a:r>
              <a:rPr lang="zh-CN" altLang="en-US"/>
              <a:t>描述的</a:t>
            </a:r>
            <a:r>
              <a:rPr lang="en-US" altLang="zh-CN"/>
              <a:t>txt</a:t>
            </a:r>
            <a:r>
              <a:rPr lang="zh-CN" altLang="en-US"/>
              <a:t>文件，并上传于技能向量库</a:t>
            </a:r>
          </a:p>
        </p:txBody>
      </p:sp>
      <p:sp>
        <p:nvSpPr>
          <p:cNvPr id="12" name="Text Box 11"/>
          <p:cNvSpPr txBox="1"/>
          <p:nvPr/>
        </p:nvSpPr>
        <p:spPr>
          <a:xfrm>
            <a:off x="687705" y="3244850"/>
            <a:ext cx="1793240" cy="368300"/>
          </a:xfrm>
          <a:prstGeom prst="rect">
            <a:avLst/>
          </a:prstGeom>
          <a:noFill/>
          <a:ln>
            <a:solidFill>
              <a:srgbClr val="00B050"/>
            </a:solidFill>
          </a:ln>
        </p:spPr>
        <p:txBody>
          <a:bodyPr wrap="square" rtlCol="0">
            <a:spAutoFit/>
          </a:bodyPr>
          <a:lstStyle/>
          <a:p>
            <a:endParaRPr lang="en-US"/>
          </a:p>
        </p:txBody>
      </p:sp>
      <p:cxnSp>
        <p:nvCxnSpPr>
          <p:cNvPr id="13" name="Straight Arrow Connector 12"/>
          <p:cNvCxnSpPr/>
          <p:nvPr/>
        </p:nvCxnSpPr>
        <p:spPr>
          <a:xfrm flipV="1">
            <a:off x="1963420" y="2783840"/>
            <a:ext cx="3473450" cy="7156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 Box 13"/>
          <p:cNvSpPr txBox="1"/>
          <p:nvPr/>
        </p:nvSpPr>
        <p:spPr>
          <a:xfrm>
            <a:off x="5436870" y="2585085"/>
            <a:ext cx="3487420" cy="368300"/>
          </a:xfrm>
          <a:prstGeom prst="rect">
            <a:avLst/>
          </a:prstGeom>
          <a:noFill/>
        </p:spPr>
        <p:txBody>
          <a:bodyPr wrap="square" rtlCol="0">
            <a:spAutoFit/>
          </a:bodyPr>
          <a:lstStyle/>
          <a:p>
            <a:r>
              <a:rPr lang="zh-CN" altLang="en-US"/>
              <a:t>测试单个</a:t>
            </a:r>
            <a:r>
              <a:rPr lang="en-US" altLang="zh-CN"/>
              <a:t>api</a:t>
            </a:r>
            <a:r>
              <a:rPr lang="zh-CN" altLang="en-US"/>
              <a:t>代码</a:t>
            </a:r>
          </a:p>
        </p:txBody>
      </p:sp>
      <p:cxnSp>
        <p:nvCxnSpPr>
          <p:cNvPr id="17" name="Straight Arrow Connector 16"/>
          <p:cNvCxnSpPr/>
          <p:nvPr/>
        </p:nvCxnSpPr>
        <p:spPr>
          <a:xfrm>
            <a:off x="7343140" y="2783840"/>
            <a:ext cx="1708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 Box 17"/>
          <p:cNvSpPr txBox="1"/>
          <p:nvPr/>
        </p:nvSpPr>
        <p:spPr>
          <a:xfrm>
            <a:off x="736600" y="3742055"/>
            <a:ext cx="1346835" cy="679450"/>
          </a:xfrm>
          <a:prstGeom prst="rect">
            <a:avLst/>
          </a:prstGeom>
          <a:noFill/>
          <a:ln>
            <a:solidFill>
              <a:srgbClr val="00B0F0"/>
            </a:solidFill>
          </a:ln>
        </p:spPr>
        <p:txBody>
          <a:bodyPr wrap="square" rtlCol="0">
            <a:noAutofit/>
          </a:bodyPr>
          <a:lstStyle/>
          <a:p>
            <a:endParaRPr lang="en-US">
              <a:solidFill>
                <a:srgbClr val="FF0000"/>
              </a:solidFill>
            </a:endParaRPr>
          </a:p>
        </p:txBody>
      </p:sp>
      <p:cxnSp>
        <p:nvCxnSpPr>
          <p:cNvPr id="19" name="Straight Arrow Connector 18"/>
          <p:cNvCxnSpPr/>
          <p:nvPr/>
        </p:nvCxnSpPr>
        <p:spPr>
          <a:xfrm flipV="1">
            <a:off x="1870710" y="3626485"/>
            <a:ext cx="3062605" cy="3759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 Box 19"/>
          <p:cNvSpPr txBox="1"/>
          <p:nvPr/>
        </p:nvSpPr>
        <p:spPr>
          <a:xfrm>
            <a:off x="5023485" y="3079750"/>
            <a:ext cx="3001010" cy="1017905"/>
          </a:xfrm>
          <a:prstGeom prst="rect">
            <a:avLst/>
          </a:prstGeom>
          <a:noFill/>
        </p:spPr>
        <p:txBody>
          <a:bodyPr wrap="square" rtlCol="0">
            <a:noAutofit/>
          </a:bodyPr>
          <a:lstStyle/>
          <a:p>
            <a:r>
              <a:rPr lang="zh-CN" altLang="en-US"/>
              <a:t>不太重要，之前的测试中储存历史生成记录的</a:t>
            </a:r>
            <a:r>
              <a:rPr lang="en-US" altLang="zh-CN"/>
              <a:t>txt</a:t>
            </a:r>
            <a:r>
              <a:rPr lang="zh-CN" altLang="en-US"/>
              <a:t>文件，以及用来生成测试数据的</a:t>
            </a:r>
            <a:r>
              <a:rPr lang="en-US" altLang="zh-CN"/>
              <a:t>py</a:t>
            </a:r>
            <a:r>
              <a:rPr lang="zh-CN" altLang="en-US"/>
              <a:t>代码</a:t>
            </a:r>
          </a:p>
        </p:txBody>
      </p:sp>
      <p:sp>
        <p:nvSpPr>
          <p:cNvPr id="15" name="Text Box 14"/>
          <p:cNvSpPr txBox="1"/>
          <p:nvPr/>
        </p:nvSpPr>
        <p:spPr>
          <a:xfrm>
            <a:off x="687705" y="1894840"/>
            <a:ext cx="1631315" cy="319405"/>
          </a:xfrm>
          <a:prstGeom prst="rect">
            <a:avLst/>
          </a:prstGeom>
          <a:noFill/>
          <a:ln>
            <a:gradFill>
              <a:gsLst>
                <a:gs pos="0">
                  <a:srgbClr val="FE4444"/>
                </a:gs>
                <a:gs pos="100000">
                  <a:srgbClr val="832B2B"/>
                </a:gs>
              </a:gsLst>
            </a:gradFill>
          </a:ln>
        </p:spPr>
        <p:txBody>
          <a:bodyPr wrap="square" rtlCol="0">
            <a:noAutofit/>
          </a:bodyPr>
          <a:lstStyle/>
          <a:p>
            <a:endParaRPr lang="en-US">
              <a:solidFill>
                <a:srgbClr val="FF0000"/>
              </a:solidFill>
            </a:endParaRPr>
          </a:p>
        </p:txBody>
      </p:sp>
      <p:cxnSp>
        <p:nvCxnSpPr>
          <p:cNvPr id="25" name="Straight Arrow Connector 24"/>
          <p:cNvCxnSpPr/>
          <p:nvPr/>
        </p:nvCxnSpPr>
        <p:spPr>
          <a:xfrm flipV="1">
            <a:off x="2425065" y="777240"/>
            <a:ext cx="2727960" cy="11544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 Box 22"/>
          <p:cNvSpPr txBox="1"/>
          <p:nvPr/>
        </p:nvSpPr>
        <p:spPr>
          <a:xfrm>
            <a:off x="5259070" y="562610"/>
            <a:ext cx="2459355" cy="368300"/>
          </a:xfrm>
          <a:prstGeom prst="rect">
            <a:avLst/>
          </a:prstGeom>
          <a:noFill/>
        </p:spPr>
        <p:txBody>
          <a:bodyPr wrap="square" rtlCol="0">
            <a:spAutoFit/>
          </a:bodyPr>
          <a:lstStyle/>
          <a:p>
            <a:r>
              <a:rPr lang="zh-CN" altLang="en-US"/>
              <a:t>各模块</a:t>
            </a:r>
          </a:p>
        </p:txBody>
      </p:sp>
      <p:cxnSp>
        <p:nvCxnSpPr>
          <p:cNvPr id="16" name="Straight Arrow Connector 15"/>
          <p:cNvCxnSpPr/>
          <p:nvPr/>
        </p:nvCxnSpPr>
        <p:spPr>
          <a:xfrm flipV="1">
            <a:off x="6167755" y="695960"/>
            <a:ext cx="2480945" cy="19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3"/>
          <a:stretch>
            <a:fillRect/>
          </a:stretch>
        </p:blipFill>
        <p:spPr>
          <a:xfrm>
            <a:off x="8644255" y="0"/>
            <a:ext cx="1935480" cy="2011680"/>
          </a:xfrm>
          <a:prstGeom prst="rect">
            <a:avLst/>
          </a:prstGeom>
        </p:spPr>
      </p:pic>
      <p:sp>
        <p:nvSpPr>
          <p:cNvPr id="30" name="Text Box 29"/>
          <p:cNvSpPr txBox="1"/>
          <p:nvPr/>
        </p:nvSpPr>
        <p:spPr>
          <a:xfrm>
            <a:off x="687070" y="4838065"/>
            <a:ext cx="2374900" cy="702310"/>
          </a:xfrm>
          <a:prstGeom prst="rect">
            <a:avLst/>
          </a:prstGeom>
          <a:noFill/>
          <a:ln>
            <a:solidFill>
              <a:srgbClr val="C00000"/>
            </a:solidFill>
          </a:ln>
        </p:spPr>
        <p:txBody>
          <a:bodyPr wrap="square" rtlCol="0">
            <a:noAutofit/>
          </a:bodyPr>
          <a:lstStyle/>
          <a:p>
            <a:endParaRPr lang="en-US"/>
          </a:p>
        </p:txBody>
      </p:sp>
      <p:cxnSp>
        <p:nvCxnSpPr>
          <p:cNvPr id="31" name="Straight Arrow Connector 30"/>
          <p:cNvCxnSpPr/>
          <p:nvPr/>
        </p:nvCxnSpPr>
        <p:spPr>
          <a:xfrm>
            <a:off x="3011805" y="5065395"/>
            <a:ext cx="2034540" cy="355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 Box 31"/>
          <p:cNvSpPr txBox="1"/>
          <p:nvPr/>
        </p:nvSpPr>
        <p:spPr>
          <a:xfrm>
            <a:off x="5109845" y="4906645"/>
            <a:ext cx="3735070" cy="368300"/>
          </a:xfrm>
          <a:prstGeom prst="rect">
            <a:avLst/>
          </a:prstGeom>
          <a:noFill/>
        </p:spPr>
        <p:txBody>
          <a:bodyPr wrap="square" rtlCol="0">
            <a:spAutoFit/>
          </a:bodyPr>
          <a:lstStyle/>
          <a:p>
            <a:r>
              <a:rPr lang="zh-CN" altLang="en-US">
                <a:solidFill>
                  <a:srgbClr val="FF0000"/>
                </a:solidFill>
              </a:rPr>
              <a:t>内容相同，为运行主文件！</a:t>
            </a:r>
          </a:p>
        </p:txBody>
      </p:sp>
      <p:sp>
        <p:nvSpPr>
          <p:cNvPr id="33" name="Text Box 32"/>
          <p:cNvSpPr txBox="1"/>
          <p:nvPr/>
        </p:nvSpPr>
        <p:spPr>
          <a:xfrm>
            <a:off x="254635" y="6313170"/>
            <a:ext cx="3452495" cy="368300"/>
          </a:xfrm>
          <a:prstGeom prst="rect">
            <a:avLst/>
          </a:prstGeom>
          <a:noFill/>
          <a:ln>
            <a:solidFill>
              <a:schemeClr val="accent1">
                <a:lumMod val="60000"/>
                <a:lumOff val="40000"/>
              </a:schemeClr>
            </a:solidFill>
          </a:ln>
        </p:spPr>
        <p:txBody>
          <a:bodyPr wrap="square" rtlCol="0">
            <a:spAutoFit/>
          </a:bodyPr>
          <a:lstStyle/>
          <a:p>
            <a:endParaRPr lang="en-US"/>
          </a:p>
        </p:txBody>
      </p:sp>
      <p:cxnSp>
        <p:nvCxnSpPr>
          <p:cNvPr id="34" name="Straight Arrow Connector 33"/>
          <p:cNvCxnSpPr/>
          <p:nvPr/>
        </p:nvCxnSpPr>
        <p:spPr>
          <a:xfrm flipV="1">
            <a:off x="3402330" y="6411595"/>
            <a:ext cx="1708150" cy="120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 Box 35"/>
          <p:cNvSpPr txBox="1"/>
          <p:nvPr/>
        </p:nvSpPr>
        <p:spPr>
          <a:xfrm>
            <a:off x="5160645" y="6227445"/>
            <a:ext cx="6753860" cy="630555"/>
          </a:xfrm>
          <a:prstGeom prst="rect">
            <a:avLst/>
          </a:prstGeom>
          <a:noFill/>
        </p:spPr>
        <p:txBody>
          <a:bodyPr wrap="square" rtlCol="0">
            <a:noAutofit/>
          </a:bodyPr>
          <a:lstStyle/>
          <a:p>
            <a:r>
              <a:rPr lang="en-US"/>
              <a:t>grounded_sam</a:t>
            </a:r>
            <a:r>
              <a:rPr lang="zh-CN" altLang="en-US"/>
              <a:t>的运行文件，要</a:t>
            </a:r>
            <a:r>
              <a:rPr lang="zh-CN" altLang="en-US">
                <a:solidFill>
                  <a:srgbClr val="FF0000"/>
                </a:solidFill>
              </a:rPr>
              <a:t>识别物品必须先运行此文件</a:t>
            </a:r>
          </a:p>
        </p:txBody>
      </p:sp>
      <p:sp>
        <p:nvSpPr>
          <p:cNvPr id="27" name="Text Box 26"/>
          <p:cNvSpPr txBox="1"/>
          <p:nvPr/>
        </p:nvSpPr>
        <p:spPr>
          <a:xfrm>
            <a:off x="389255" y="4460240"/>
            <a:ext cx="3374390" cy="368300"/>
          </a:xfrm>
          <a:prstGeom prst="rect">
            <a:avLst/>
          </a:prstGeom>
          <a:noFill/>
          <a:ln>
            <a:solidFill>
              <a:schemeClr val="tx2">
                <a:lumMod val="75000"/>
                <a:lumOff val="25000"/>
              </a:schemeClr>
            </a:solidFill>
          </a:ln>
        </p:spPr>
        <p:txBody>
          <a:bodyPr wrap="square" rtlCol="0">
            <a:spAutoFit/>
          </a:bodyPr>
          <a:lstStyle/>
          <a:p>
            <a:endParaRPr lang="en-US"/>
          </a:p>
        </p:txBody>
      </p:sp>
      <p:cxnSp>
        <p:nvCxnSpPr>
          <p:cNvPr id="28" name="Straight Arrow Connector 27"/>
          <p:cNvCxnSpPr>
            <a:endCxn id="29" idx="1"/>
          </p:cNvCxnSpPr>
          <p:nvPr/>
        </p:nvCxnSpPr>
        <p:spPr>
          <a:xfrm flipV="1">
            <a:off x="3627120" y="4632325"/>
            <a:ext cx="1482725" cy="1384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 Box 28"/>
          <p:cNvSpPr txBox="1"/>
          <p:nvPr/>
        </p:nvSpPr>
        <p:spPr>
          <a:xfrm>
            <a:off x="5109845" y="4415155"/>
            <a:ext cx="5824220" cy="434340"/>
          </a:xfrm>
          <a:prstGeom prst="rect">
            <a:avLst/>
          </a:prstGeom>
          <a:noFill/>
        </p:spPr>
        <p:txBody>
          <a:bodyPr wrap="square" rtlCol="0">
            <a:noAutofit/>
          </a:bodyPr>
          <a:lstStyle/>
          <a:p>
            <a:r>
              <a:rPr lang="zh-CN" altLang="en-US"/>
              <a:t>主要储存一些常量及</a:t>
            </a:r>
            <a:r>
              <a:rPr lang="en-US" altLang="zh-CN"/>
              <a:t>prompt</a:t>
            </a:r>
            <a:r>
              <a:rPr lang="zh-CN" altLang="en-US"/>
              <a:t>，其中还包含基础的函數</a:t>
            </a:r>
          </a:p>
        </p:txBody>
      </p:sp>
      <p:sp>
        <p:nvSpPr>
          <p:cNvPr id="22" name="Text Box 21"/>
          <p:cNvSpPr txBox="1"/>
          <p:nvPr/>
        </p:nvSpPr>
        <p:spPr>
          <a:xfrm>
            <a:off x="864235" y="5549900"/>
            <a:ext cx="1687195" cy="368300"/>
          </a:xfrm>
          <a:prstGeom prst="rect">
            <a:avLst/>
          </a:prstGeom>
          <a:noFill/>
          <a:ln>
            <a:solidFill>
              <a:srgbClr val="FFC000"/>
            </a:solidFill>
          </a:ln>
        </p:spPr>
        <p:txBody>
          <a:bodyPr wrap="square" rtlCol="0">
            <a:spAutoFit/>
          </a:bodyPr>
          <a:lstStyle/>
          <a:p>
            <a:endParaRPr lang="en-US"/>
          </a:p>
        </p:txBody>
      </p:sp>
      <p:sp>
        <p:nvSpPr>
          <p:cNvPr id="26" name="Text Box 25"/>
          <p:cNvSpPr txBox="1"/>
          <p:nvPr/>
        </p:nvSpPr>
        <p:spPr>
          <a:xfrm>
            <a:off x="864235" y="5862320"/>
            <a:ext cx="1687195" cy="368300"/>
          </a:xfrm>
          <a:prstGeom prst="rect">
            <a:avLst/>
          </a:prstGeom>
          <a:noFill/>
          <a:ln>
            <a:solidFill>
              <a:srgbClr val="FFC000"/>
            </a:solidFill>
          </a:ln>
        </p:spPr>
        <p:txBody>
          <a:bodyPr wrap="square" rtlCol="0">
            <a:spAutoFit/>
          </a:bodyPr>
          <a:lstStyle/>
          <a:p>
            <a:endParaRPr lang="en-US"/>
          </a:p>
        </p:txBody>
      </p:sp>
      <p:cxnSp>
        <p:nvCxnSpPr>
          <p:cNvPr id="35" name="Straight Arrow Connector 34"/>
          <p:cNvCxnSpPr>
            <a:endCxn id="38" idx="1"/>
          </p:cNvCxnSpPr>
          <p:nvPr/>
        </p:nvCxnSpPr>
        <p:spPr>
          <a:xfrm flipV="1">
            <a:off x="3011805" y="5569585"/>
            <a:ext cx="1441450" cy="98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551430" y="6022340"/>
            <a:ext cx="1842770" cy="361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 Box 37"/>
          <p:cNvSpPr txBox="1"/>
          <p:nvPr/>
        </p:nvSpPr>
        <p:spPr>
          <a:xfrm>
            <a:off x="4453255" y="5352415"/>
            <a:ext cx="5824220" cy="434340"/>
          </a:xfrm>
          <a:prstGeom prst="rect">
            <a:avLst/>
          </a:prstGeom>
          <a:noFill/>
        </p:spPr>
        <p:txBody>
          <a:bodyPr wrap="square" rtlCol="0">
            <a:noAutofit/>
          </a:bodyPr>
          <a:lstStyle/>
          <a:p>
            <a:r>
              <a:rPr lang="zh-CN" altLang="en-US"/>
              <a:t>储存负责和</a:t>
            </a:r>
            <a:r>
              <a:rPr lang="en-US" altLang="zh-CN"/>
              <a:t>robot</a:t>
            </a:r>
            <a:r>
              <a:rPr lang="zh-CN" altLang="en-US"/>
              <a:t>进行交互的</a:t>
            </a:r>
            <a:r>
              <a:rPr lang="en-US" altLang="zh-CN"/>
              <a:t>class</a:t>
            </a:r>
          </a:p>
        </p:txBody>
      </p:sp>
      <p:sp>
        <p:nvSpPr>
          <p:cNvPr id="39" name="Text Box 38"/>
          <p:cNvSpPr txBox="1"/>
          <p:nvPr/>
        </p:nvSpPr>
        <p:spPr>
          <a:xfrm>
            <a:off x="4495800" y="5765165"/>
            <a:ext cx="6880225" cy="420370"/>
          </a:xfrm>
          <a:prstGeom prst="rect">
            <a:avLst/>
          </a:prstGeom>
          <a:noFill/>
        </p:spPr>
        <p:txBody>
          <a:bodyPr wrap="square" rtlCol="0">
            <a:noAutofit/>
          </a:bodyPr>
          <a:lstStyle/>
          <a:p>
            <a:r>
              <a:rPr lang="zh-CN" altLang="en-US"/>
              <a:t>可以直接导入</a:t>
            </a:r>
            <a:r>
              <a:rPr lang="en-US" altLang="zh-CN"/>
              <a:t>skill</a:t>
            </a:r>
            <a:r>
              <a:rPr lang="zh-CN" altLang="en-US"/>
              <a:t>函数进行检测，里面储存了一些最基本的例子</a:t>
            </a:r>
          </a:p>
        </p:txBody>
      </p:sp>
      <p:pic>
        <p:nvPicPr>
          <p:cNvPr id="40" name="Picture 39"/>
          <p:cNvPicPr>
            <a:picLocks noChangeAspect="1"/>
          </p:cNvPicPr>
          <p:nvPr/>
        </p:nvPicPr>
        <p:blipFill>
          <a:blip r:embed="rId4"/>
          <a:stretch>
            <a:fillRect/>
          </a:stretch>
        </p:blipFill>
        <p:spPr>
          <a:xfrm>
            <a:off x="9107805" y="2004695"/>
            <a:ext cx="1798320" cy="2324100"/>
          </a:xfrm>
          <a:prstGeom prst="rect">
            <a:avLst/>
          </a:prstGeom>
        </p:spPr>
      </p:pic>
      <p:sp>
        <p:nvSpPr>
          <p:cNvPr id="42" name="Text Box 41"/>
          <p:cNvSpPr txBox="1"/>
          <p:nvPr/>
        </p:nvSpPr>
        <p:spPr>
          <a:xfrm>
            <a:off x="9163050" y="4018280"/>
            <a:ext cx="1687195" cy="368300"/>
          </a:xfrm>
          <a:prstGeom prst="rect">
            <a:avLst/>
          </a:prstGeom>
          <a:noFill/>
          <a:ln>
            <a:solidFill>
              <a:srgbClr val="FFC000"/>
            </a:solidFill>
          </a:ln>
        </p:spPr>
        <p:txBody>
          <a:bodyPr wrap="square" rtlCol="0">
            <a:spAutoFit/>
          </a:bodyPr>
          <a:lstStyle/>
          <a:p>
            <a:endParaRPr lang="en-US"/>
          </a:p>
        </p:txBody>
      </p:sp>
      <p:sp>
        <p:nvSpPr>
          <p:cNvPr id="43" name="Text Box 42"/>
          <p:cNvSpPr txBox="1"/>
          <p:nvPr/>
        </p:nvSpPr>
        <p:spPr>
          <a:xfrm>
            <a:off x="11014075" y="3959860"/>
            <a:ext cx="1292225" cy="672465"/>
          </a:xfrm>
          <a:prstGeom prst="rect">
            <a:avLst/>
          </a:prstGeom>
          <a:noFill/>
        </p:spPr>
        <p:txBody>
          <a:bodyPr wrap="square" rtlCol="0">
            <a:noAutofit/>
          </a:bodyPr>
          <a:lstStyle/>
          <a:p>
            <a:r>
              <a:rPr lang="zh-CN" altLang="en-US" sz="1400"/>
              <a:t>对</a:t>
            </a:r>
            <a:r>
              <a:rPr lang="en-US" altLang="zh-CN" sz="1400"/>
              <a:t>grounded sam </a:t>
            </a:r>
            <a:r>
              <a:rPr lang="zh-CN" altLang="en-US" sz="1400"/>
              <a:t>的测试</a:t>
            </a:r>
          </a:p>
        </p:txBody>
      </p:sp>
      <p:sp>
        <p:nvSpPr>
          <p:cNvPr id="44" name="Text Box 43"/>
          <p:cNvSpPr txBox="1"/>
          <p:nvPr/>
        </p:nvSpPr>
        <p:spPr>
          <a:xfrm>
            <a:off x="10963910" y="163195"/>
            <a:ext cx="4064000" cy="368300"/>
          </a:xfrm>
          <a:prstGeom prst="rect">
            <a:avLst/>
          </a:prstGeom>
          <a:noFill/>
        </p:spPr>
        <p:txBody>
          <a:bodyPr wrap="square" rtlCol="0">
            <a:spAutoFit/>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870" y="116840"/>
            <a:ext cx="2974975" cy="943610"/>
          </a:xfrm>
        </p:spPr>
        <p:txBody>
          <a:bodyPr/>
          <a:lstStyle/>
          <a:p>
            <a:r>
              <a:rPr lang="zh-CN" altLang="en-US"/>
              <a:t>重点说明</a:t>
            </a:r>
          </a:p>
        </p:txBody>
      </p:sp>
      <p:sp>
        <p:nvSpPr>
          <p:cNvPr id="3" name="Content Placeholder 2"/>
          <p:cNvSpPr>
            <a:spLocks noGrp="1"/>
          </p:cNvSpPr>
          <p:nvPr>
            <p:ph idx="1"/>
          </p:nvPr>
        </p:nvSpPr>
        <p:spPr>
          <a:xfrm>
            <a:off x="610870" y="1563370"/>
            <a:ext cx="10515600" cy="4351338"/>
          </a:xfrm>
        </p:spPr>
        <p:txBody>
          <a:bodyPr>
            <a:normAutofit lnSpcReduction="10000"/>
          </a:bodyPr>
          <a:lstStyle/>
          <a:p>
            <a:r>
              <a:rPr lang="zh-CN" altLang="en-US" sz="1800"/>
              <a:t>如果直接测试</a:t>
            </a:r>
            <a:r>
              <a:rPr lang="en-US" altLang="zh-CN" sz="1800"/>
              <a:t>robot</a:t>
            </a:r>
            <a:r>
              <a:rPr lang="zh-CN" altLang="en-US" sz="1800"/>
              <a:t>的准确度，可以直接调用</a:t>
            </a:r>
            <a:r>
              <a:rPr lang="zh-CN" altLang="en-US" sz="1800">
                <a:solidFill>
                  <a:srgbClr val="FF0000"/>
                </a:solidFill>
              </a:rPr>
              <a:t>test_move_item_to_target.ipynb</a:t>
            </a:r>
            <a:r>
              <a:rPr lang="zh-CN" altLang="en-US" sz="1800"/>
              <a:t>文件</a:t>
            </a:r>
          </a:p>
          <a:p>
            <a:endParaRPr lang="zh-CN" altLang="en-US" sz="1800"/>
          </a:p>
          <a:p>
            <a:r>
              <a:rPr lang="zh-CN" altLang="en-US" sz="1800"/>
              <a:t>如果测试完整的</a:t>
            </a:r>
            <a:r>
              <a:rPr lang="en-US" altLang="zh-CN" sz="1800"/>
              <a:t>llm</a:t>
            </a:r>
            <a:r>
              <a:rPr lang="zh-CN" altLang="en-US" sz="1800"/>
              <a:t>生成逻辑及</a:t>
            </a:r>
            <a:r>
              <a:rPr lang="en-US" altLang="zh-CN" sz="1800"/>
              <a:t>robot</a:t>
            </a:r>
            <a:r>
              <a:rPr lang="zh-CN" altLang="en-US" sz="1800"/>
              <a:t>运动轨迹，则调用</a:t>
            </a:r>
            <a:r>
              <a:rPr lang="en-US" altLang="zh-CN" sz="1800">
                <a:solidFill>
                  <a:srgbClr val="FF0000"/>
                </a:solidFill>
              </a:rPr>
              <a:t>main</a:t>
            </a:r>
            <a:r>
              <a:rPr lang="zh-CN" altLang="en-US" sz="1800">
                <a:solidFill>
                  <a:srgbClr val="FF0000"/>
                </a:solidFill>
              </a:rPr>
              <a:t>.py</a:t>
            </a:r>
            <a:r>
              <a:rPr lang="zh-CN" altLang="en-US" sz="1800"/>
              <a:t>或</a:t>
            </a:r>
            <a:r>
              <a:rPr lang="en-US" altLang="zh-CN" sz="1800">
                <a:solidFill>
                  <a:srgbClr val="FF0000"/>
                </a:solidFill>
              </a:rPr>
              <a:t>main.</a:t>
            </a:r>
            <a:r>
              <a:rPr lang="zh-CN" altLang="en-US" sz="1800">
                <a:solidFill>
                  <a:srgbClr val="FF0000"/>
                </a:solidFill>
              </a:rPr>
              <a:t>ipynb</a:t>
            </a:r>
            <a:r>
              <a:rPr lang="zh-CN" altLang="en-US" sz="1800"/>
              <a:t>（二者内容相同）</a:t>
            </a:r>
          </a:p>
          <a:p>
            <a:endParaRPr lang="zh-CN" altLang="en-US" sz="1800"/>
          </a:p>
          <a:p>
            <a:r>
              <a:rPr lang="en-US" altLang="zh-CN" sz="1800">
                <a:solidFill>
                  <a:srgbClr val="FF0000"/>
                </a:solidFill>
                <a:sym typeface="+mn-ea"/>
              </a:rPr>
              <a:t>main</a:t>
            </a:r>
            <a:r>
              <a:rPr lang="zh-CN" altLang="en-US" sz="1800">
                <a:solidFill>
                  <a:srgbClr val="FF0000"/>
                </a:solidFill>
                <a:sym typeface="+mn-ea"/>
              </a:rPr>
              <a:t>.py</a:t>
            </a:r>
            <a:r>
              <a:rPr lang="zh-CN" altLang="en-US" sz="1800">
                <a:sym typeface="+mn-ea"/>
              </a:rPr>
              <a:t>或</a:t>
            </a:r>
            <a:r>
              <a:rPr lang="en-US" altLang="zh-CN" sz="1800">
                <a:solidFill>
                  <a:srgbClr val="FF0000"/>
                </a:solidFill>
                <a:sym typeface="+mn-ea"/>
              </a:rPr>
              <a:t>main.</a:t>
            </a:r>
            <a:r>
              <a:rPr lang="zh-CN" altLang="en-US" sz="1800">
                <a:solidFill>
                  <a:srgbClr val="FF0000"/>
                </a:solidFill>
                <a:sym typeface="+mn-ea"/>
              </a:rPr>
              <a:t>ipynb</a:t>
            </a:r>
            <a:r>
              <a:rPr lang="zh-CN" altLang="en-US" sz="1800">
                <a:sym typeface="+mn-ea"/>
              </a:rPr>
              <a:t>所生成的</a:t>
            </a:r>
            <a:r>
              <a:rPr lang="en-US" altLang="zh-CN" sz="1800">
                <a:sym typeface="+mn-ea"/>
              </a:rPr>
              <a:t>response_all</a:t>
            </a:r>
            <a:r>
              <a:rPr lang="zh-CN" altLang="en-US" sz="1800">
                <a:sym typeface="+mn-ea"/>
              </a:rPr>
              <a:t>为</a:t>
            </a:r>
            <a:r>
              <a:rPr lang="en-US" altLang="zh-CN" sz="1800">
                <a:sym typeface="+mn-ea"/>
              </a:rPr>
              <a:t>basic_func/add_skill</a:t>
            </a:r>
            <a:r>
              <a:rPr lang="zh-CN" altLang="en-US" sz="1800">
                <a:sym typeface="+mn-ea"/>
              </a:rPr>
              <a:t>函数的输入。</a:t>
            </a:r>
          </a:p>
          <a:p>
            <a:endParaRPr lang="zh-CN" altLang="en-US" sz="1800">
              <a:sym typeface="+mn-ea"/>
            </a:endParaRPr>
          </a:p>
          <a:p>
            <a:r>
              <a:rPr lang="en-US" altLang="zh-CN" sz="1800">
                <a:sym typeface="+mn-ea"/>
              </a:rPr>
              <a:t>temp</a:t>
            </a:r>
            <a:r>
              <a:rPr lang="zh-CN" altLang="en-US" sz="1800">
                <a:sym typeface="+mn-ea"/>
              </a:rPr>
              <a:t>文件夹内有各模块对应的</a:t>
            </a:r>
            <a:r>
              <a:rPr lang="en-US" altLang="zh-CN" sz="1800">
                <a:sym typeface="+mn-ea"/>
              </a:rPr>
              <a:t>ipynb</a:t>
            </a:r>
            <a:r>
              <a:rPr lang="zh-CN" altLang="en-US" sz="1800">
                <a:sym typeface="+mn-ea"/>
              </a:rPr>
              <a:t>文件，内容近似，可以用来测试。</a:t>
            </a:r>
          </a:p>
          <a:p>
            <a:endParaRPr lang="zh-CN" altLang="en-US" sz="1800">
              <a:sym typeface="+mn-ea"/>
            </a:endParaRPr>
          </a:p>
          <a:p>
            <a:r>
              <a:rPr lang="zh-CN" altLang="en-US" sz="1800">
                <a:sym typeface="+mn-ea"/>
              </a:rPr>
              <a:t>previous_llm_yyq\</a:t>
            </a:r>
            <a:r>
              <a:rPr lang="zh-CN" altLang="en-US" sz="1800">
                <a:solidFill>
                  <a:srgbClr val="FF0000"/>
                </a:solidFill>
                <a:sym typeface="+mn-ea"/>
              </a:rPr>
              <a:t>skills_python\</a:t>
            </a:r>
            <a:r>
              <a:rPr lang="en-US" altLang="zh-CN" sz="1800">
                <a:solidFill>
                  <a:srgbClr val="FF0000"/>
                </a:solidFill>
                <a:sym typeface="+mn-ea"/>
              </a:rPr>
              <a:t>robot_info</a:t>
            </a:r>
            <a:r>
              <a:rPr lang="zh-CN" altLang="en-US" sz="1800">
                <a:solidFill>
                  <a:srgbClr val="FF0000"/>
                </a:solidFill>
                <a:sym typeface="+mn-ea"/>
              </a:rPr>
              <a:t>.py</a:t>
            </a:r>
            <a:r>
              <a:rPr lang="zh-CN" altLang="en-US" sz="1800">
                <a:sym typeface="+mn-ea"/>
              </a:rPr>
              <a:t>及previous_llm_yyq</a:t>
            </a:r>
            <a:r>
              <a:rPr lang="zh-CN" altLang="en-US" sz="1800">
                <a:solidFill>
                  <a:srgbClr val="FF0000"/>
                </a:solidFill>
                <a:sym typeface="+mn-ea"/>
              </a:rPr>
              <a:t>\</a:t>
            </a:r>
            <a:r>
              <a:rPr lang="en-US" altLang="zh-CN" sz="1800">
                <a:solidFill>
                  <a:srgbClr val="FF0000"/>
                </a:solidFill>
                <a:sym typeface="+mn-ea"/>
              </a:rPr>
              <a:t>_basic_info</a:t>
            </a:r>
            <a:r>
              <a:rPr lang="zh-CN" altLang="en-US" sz="1800">
                <a:solidFill>
                  <a:srgbClr val="FF0000"/>
                </a:solidFill>
                <a:sym typeface="+mn-ea"/>
              </a:rPr>
              <a:t>.py</a:t>
            </a:r>
            <a:r>
              <a:rPr lang="zh-CN" altLang="en-US" sz="1800">
                <a:sym typeface="+mn-ea"/>
              </a:rPr>
              <a:t>下储存着一些初始化基本信息，如果有代码的迁移问题或</a:t>
            </a:r>
            <a:r>
              <a:rPr lang="en-US" altLang="zh-CN" sz="1800">
                <a:sym typeface="+mn-ea"/>
              </a:rPr>
              <a:t>api</a:t>
            </a:r>
            <a:r>
              <a:rPr lang="zh-CN" altLang="en-US" sz="1800">
                <a:sym typeface="+mn-ea"/>
              </a:rPr>
              <a:t>变化问题等可以主要修改两个文件。</a:t>
            </a:r>
          </a:p>
          <a:p>
            <a:endParaRPr lang="zh-CN" altLang="en-US" sz="1800">
              <a:sym typeface="+mn-ea"/>
            </a:endParaRPr>
          </a:p>
          <a:p>
            <a:r>
              <a:rPr lang="zh-CN" altLang="en-US" sz="1800">
                <a:sym typeface="+mn-ea"/>
              </a:rPr>
              <a:t>previous_llm_yyq</a:t>
            </a:r>
            <a:r>
              <a:rPr lang="zh-CN" altLang="en-US" sz="1800">
                <a:solidFill>
                  <a:srgbClr val="FF0000"/>
                </a:solidFill>
                <a:sym typeface="+mn-ea"/>
              </a:rPr>
              <a:t>\</a:t>
            </a:r>
            <a:r>
              <a:rPr lang="en-US" altLang="zh-CN" sz="1800">
                <a:solidFill>
                  <a:srgbClr val="FF0000"/>
                </a:solidFill>
                <a:sym typeface="+mn-ea"/>
              </a:rPr>
              <a:t>robot_connect.py</a:t>
            </a:r>
            <a:r>
              <a:rPr lang="zh-CN" altLang="en-US" sz="1800">
                <a:solidFill>
                  <a:schemeClr val="tx1"/>
                </a:solidFill>
                <a:sym typeface="+mn-ea"/>
              </a:rPr>
              <a:t>储存了与</a:t>
            </a:r>
            <a:r>
              <a:rPr lang="en-US" altLang="zh-CN" sz="1800">
                <a:solidFill>
                  <a:schemeClr val="tx1"/>
                </a:solidFill>
                <a:sym typeface="+mn-ea"/>
              </a:rPr>
              <a:t>robot</a:t>
            </a:r>
            <a:r>
              <a:rPr lang="zh-CN" altLang="en-US" sz="1800">
                <a:solidFill>
                  <a:schemeClr val="tx1"/>
                </a:solidFill>
                <a:sym typeface="+mn-ea"/>
              </a:rPr>
              <a:t>进行交互的配置与基本函数，如果有新</a:t>
            </a:r>
            <a:r>
              <a:rPr lang="en-US" altLang="zh-CN" sz="1800">
                <a:solidFill>
                  <a:schemeClr val="tx1"/>
                </a:solidFill>
                <a:sym typeface="+mn-ea"/>
              </a:rPr>
              <a:t>api</a:t>
            </a:r>
            <a:r>
              <a:rPr lang="zh-CN" altLang="en-US" sz="1800">
                <a:solidFill>
                  <a:schemeClr val="tx1"/>
                </a:solidFill>
                <a:sym typeface="+mn-ea"/>
              </a:rPr>
              <a:t>调用或修改可以修改此文件，其中self.use_robot = True意味着调用</a:t>
            </a:r>
            <a:r>
              <a:rPr lang="en-US" altLang="zh-CN" sz="1800">
                <a:solidFill>
                  <a:schemeClr val="tx1"/>
                </a:solidFill>
                <a:sym typeface="+mn-ea"/>
              </a:rPr>
              <a:t>robot</a:t>
            </a:r>
            <a:r>
              <a:rPr lang="zh-CN" altLang="en-US" sz="1800">
                <a:solidFill>
                  <a:schemeClr val="tx1"/>
                </a:solidFill>
                <a:sym typeface="+mn-ea"/>
              </a:rPr>
              <a:t>，</a:t>
            </a:r>
            <a:r>
              <a:rPr lang="en-US" altLang="zh-CN" sz="1800">
                <a:solidFill>
                  <a:schemeClr val="tx1"/>
                </a:solidFill>
                <a:sym typeface="+mn-ea"/>
              </a:rPr>
              <a:t>False</a:t>
            </a:r>
            <a:r>
              <a:rPr lang="zh-CN" altLang="en-US" sz="1800">
                <a:solidFill>
                  <a:schemeClr val="tx1"/>
                </a:solidFill>
                <a:sym typeface="+mn-ea"/>
              </a:rPr>
              <a:t>意味着跳过调用。</a:t>
            </a:r>
          </a:p>
          <a:p>
            <a:endParaRPr lang="zh-CN" altLang="en-US" sz="1800">
              <a:sym typeface="+mn-ea"/>
            </a:endParaRPr>
          </a:p>
        </p:txBody>
      </p:sp>
      <p:sp>
        <p:nvSpPr>
          <p:cNvPr id="4" name="Text Box 3"/>
          <p:cNvSpPr txBox="1"/>
          <p:nvPr/>
        </p:nvSpPr>
        <p:spPr>
          <a:xfrm>
            <a:off x="610870" y="868680"/>
            <a:ext cx="10723880" cy="474345"/>
          </a:xfrm>
          <a:prstGeom prst="rect">
            <a:avLst/>
          </a:prstGeom>
          <a:noFill/>
        </p:spPr>
        <p:txBody>
          <a:bodyPr wrap="square" rtlCol="0">
            <a:noAutofit/>
          </a:bodyPr>
          <a:lstStyle/>
          <a:p>
            <a:r>
              <a:rPr lang="zh-CN" altLang="en-US"/>
              <a:t>对于测试来说务必先运行web_demo_api.py，如果使用</a:t>
            </a:r>
            <a:r>
              <a:rPr lang="en-US" altLang="zh-CN"/>
              <a:t>main2</a:t>
            </a:r>
            <a:r>
              <a:rPr lang="zh-CN" altLang="en-US"/>
              <a:t>等</a:t>
            </a:r>
            <a:r>
              <a:rPr lang="en-US" altLang="zh-CN"/>
              <a:t>langchainchatchat</a:t>
            </a:r>
            <a:r>
              <a:rPr lang="zh-CN" altLang="en-US"/>
              <a:t>有关，则还需运行</a:t>
            </a:r>
          </a:p>
          <a:p>
            <a:r>
              <a:rPr lang="zh-CN" altLang="en-US"/>
              <a:t>(LC) C:\Users\MSI\Desktop\langchain\Langchain-Chatchat&gt;python startup.py -a</a:t>
            </a:r>
          </a:p>
        </p:txBody>
      </p:sp>
      <p:pic>
        <p:nvPicPr>
          <p:cNvPr id="6" name="Picture 5"/>
          <p:cNvPicPr>
            <a:picLocks noChangeAspect="1"/>
          </p:cNvPicPr>
          <p:nvPr/>
        </p:nvPicPr>
        <p:blipFill>
          <a:blip r:embed="rId2"/>
          <a:stretch>
            <a:fillRect/>
          </a:stretch>
        </p:blipFill>
        <p:spPr>
          <a:xfrm>
            <a:off x="109855" y="5915025"/>
            <a:ext cx="6668770" cy="867410"/>
          </a:xfrm>
          <a:prstGeom prst="rect">
            <a:avLst/>
          </a:prstGeom>
        </p:spPr>
      </p:pic>
      <p:sp>
        <p:nvSpPr>
          <p:cNvPr id="7" name="Text Box 6"/>
          <p:cNvSpPr txBox="1"/>
          <p:nvPr/>
        </p:nvSpPr>
        <p:spPr>
          <a:xfrm>
            <a:off x="7066280" y="6033770"/>
            <a:ext cx="3835400" cy="630555"/>
          </a:xfrm>
          <a:prstGeom prst="rect">
            <a:avLst/>
          </a:prstGeom>
          <a:solidFill>
            <a:srgbClr val="FFC000"/>
          </a:solidFill>
        </p:spPr>
        <p:txBody>
          <a:bodyPr wrap="square" rtlCol="0">
            <a:noAutofit/>
          </a:bodyPr>
          <a:lstStyle/>
          <a:p>
            <a:r>
              <a:rPr lang="zh-CN" altLang="en-US"/>
              <a:t>运行时重点修改此处的</a:t>
            </a:r>
            <a:r>
              <a:rPr lang="en-US" altLang="zh-CN"/>
              <a:t>task</a:t>
            </a:r>
            <a:r>
              <a:rPr lang="zh-CN" altLang="en-US"/>
              <a:t>与选择</a:t>
            </a:r>
            <a:r>
              <a:rPr lang="en-US" altLang="zh-CN"/>
              <a:t>main/main2/main3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685" y="152400"/>
            <a:ext cx="10515600" cy="1325563"/>
          </a:xfrm>
        </p:spPr>
        <p:txBody>
          <a:bodyPr/>
          <a:lstStyle/>
          <a:p>
            <a:r>
              <a:rPr lang="zh-CN" altLang="en-US"/>
              <a:t>留存问题</a:t>
            </a:r>
          </a:p>
        </p:txBody>
      </p:sp>
      <p:sp>
        <p:nvSpPr>
          <p:cNvPr id="3" name="Content Placeholder 2"/>
          <p:cNvSpPr>
            <a:spLocks noGrp="1"/>
          </p:cNvSpPr>
          <p:nvPr>
            <p:ph idx="1"/>
          </p:nvPr>
        </p:nvSpPr>
        <p:spPr>
          <a:xfrm>
            <a:off x="838200" y="1478280"/>
            <a:ext cx="10515600" cy="758825"/>
          </a:xfrm>
        </p:spPr>
        <p:txBody>
          <a:bodyPr/>
          <a:lstStyle/>
          <a:p>
            <a:r>
              <a:rPr lang="zh-CN" altLang="en-US" sz="2000"/>
              <a:t>对于</a:t>
            </a:r>
            <a:r>
              <a:rPr lang="en-US" altLang="zh-CN" sz="2000"/>
              <a:t> </a:t>
            </a:r>
            <a:r>
              <a:rPr lang="zh-CN" altLang="en-US" sz="2000"/>
              <a:t>新生成的</a:t>
            </a:r>
            <a:r>
              <a:rPr lang="en-US" altLang="zh-CN" sz="2000"/>
              <a:t>integrated  skill </a:t>
            </a:r>
            <a:r>
              <a:rPr lang="zh-CN" altLang="en-US" sz="2000"/>
              <a:t>可以修改</a:t>
            </a:r>
            <a:r>
              <a:rPr lang="en-US" altLang="zh-CN" sz="2000"/>
              <a:t>_basic_info.py</a:t>
            </a:r>
            <a:r>
              <a:rPr lang="zh-CN" altLang="en-US" sz="2000"/>
              <a:t>中的SKILL_PROMPT，使得生成的函数，</a:t>
            </a:r>
            <a:r>
              <a:rPr lang="zh-CN" altLang="en-US" sz="2000">
                <a:sym typeface="+mn-ea"/>
              </a:rPr>
              <a:t>调用</a:t>
            </a:r>
            <a:r>
              <a:rPr lang="zh-CN" altLang="en-US" sz="2000"/>
              <a:t>每一个函数时都进行判断是否执行成功</a:t>
            </a:r>
          </a:p>
        </p:txBody>
      </p:sp>
      <p:pic>
        <p:nvPicPr>
          <p:cNvPr id="4" name="Picture 3"/>
          <p:cNvPicPr>
            <a:picLocks noChangeAspect="1"/>
          </p:cNvPicPr>
          <p:nvPr/>
        </p:nvPicPr>
        <p:blipFill>
          <a:blip r:embed="rId2"/>
          <a:stretch>
            <a:fillRect/>
          </a:stretch>
        </p:blipFill>
        <p:spPr>
          <a:xfrm>
            <a:off x="735330" y="2329180"/>
            <a:ext cx="5976620" cy="3694430"/>
          </a:xfrm>
          <a:prstGeom prst="rect">
            <a:avLst/>
          </a:prstGeom>
        </p:spPr>
      </p:pic>
      <p:sp>
        <p:nvSpPr>
          <p:cNvPr id="5" name="Text Box 4"/>
          <p:cNvSpPr txBox="1"/>
          <p:nvPr/>
        </p:nvSpPr>
        <p:spPr>
          <a:xfrm>
            <a:off x="7110095" y="2498725"/>
            <a:ext cx="3877310" cy="1701800"/>
          </a:xfrm>
          <a:prstGeom prst="rect">
            <a:avLst/>
          </a:prstGeom>
          <a:noFill/>
        </p:spPr>
        <p:txBody>
          <a:bodyPr wrap="square" rtlCol="0">
            <a:noAutofit/>
          </a:bodyPr>
          <a:lstStyle/>
          <a:p>
            <a:r>
              <a:rPr lang="zh-CN" altLang="en-US"/>
              <a:t>对于每一个调用的函数都应该判断返回值中是否包含</a:t>
            </a:r>
            <a:r>
              <a:rPr lang="en-US" altLang="zh-CN"/>
              <a:t>“Fail”</a:t>
            </a:r>
            <a:r>
              <a:rPr lang="zh-CN" altLang="en-US"/>
              <a:t>，如果包含的话，则返回相应的函数</a:t>
            </a:r>
            <a:r>
              <a:rPr lang="en-US" altLang="zh-CN"/>
              <a:t>“Fail</a:t>
            </a:r>
            <a:r>
              <a:rPr lang="zh-CN" altLang="en-US"/>
              <a:t>，</a:t>
            </a:r>
            <a:r>
              <a:rPr lang="en-US" altLang="zh-CN"/>
              <a:t>because...”</a:t>
            </a:r>
            <a:r>
              <a:rPr lang="zh-CN" altLang="en-US"/>
              <a:t>，如果返回值不包含</a:t>
            </a:r>
            <a:r>
              <a:rPr lang="en-US" altLang="zh-CN"/>
              <a:t>“Fail”</a:t>
            </a:r>
            <a:r>
              <a:rPr lang="zh-CN" altLang="en-US"/>
              <a:t>则</a:t>
            </a:r>
            <a:r>
              <a:rPr lang="en-US" altLang="zh-CN"/>
              <a:t>pass</a:t>
            </a:r>
          </a:p>
        </p:txBody>
      </p:sp>
      <p:pic>
        <p:nvPicPr>
          <p:cNvPr id="6" name="Picture 5"/>
          <p:cNvPicPr>
            <a:picLocks noChangeAspect="1"/>
          </p:cNvPicPr>
          <p:nvPr/>
        </p:nvPicPr>
        <p:blipFill>
          <a:blip r:embed="rId3"/>
          <a:stretch>
            <a:fillRect/>
          </a:stretch>
        </p:blipFill>
        <p:spPr>
          <a:xfrm>
            <a:off x="6873240" y="4934585"/>
            <a:ext cx="4549140" cy="1028700"/>
          </a:xfrm>
          <a:prstGeom prst="rect">
            <a:avLst/>
          </a:prstGeom>
        </p:spPr>
      </p:pic>
      <p:sp>
        <p:nvSpPr>
          <p:cNvPr id="7" name="Text Box 6"/>
          <p:cNvSpPr txBox="1"/>
          <p:nvPr/>
        </p:nvSpPr>
        <p:spPr>
          <a:xfrm>
            <a:off x="6981825" y="4157980"/>
            <a:ext cx="1474470" cy="368300"/>
          </a:xfrm>
          <a:prstGeom prst="rect">
            <a:avLst/>
          </a:prstGeom>
          <a:noFill/>
        </p:spPr>
        <p:txBody>
          <a:bodyPr wrap="square" rtlCol="0">
            <a:spAutoFit/>
          </a:bodyPr>
          <a:lstStyle/>
          <a:p>
            <a:r>
              <a:rPr lang="zh-CN" altLang="en-US"/>
              <a:t>比如：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ea typeface="MS PGothic" panose="020B0600070205080204" charset="-128"/>
              </a:rPr>
              <a:t>实现了vision与llm的结合</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ja-JP" altLang="en-US">
                <a:ea typeface="MS PGothic" panose="020B0600070205080204" charset="-128"/>
              </a:rPr>
              <a:t>通过多线程，过程中定期更新环境信息(每30秒更新一次)</a:t>
            </a:r>
          </a:p>
          <a:p>
            <a:endParaRPr lang="ja-JP" altLang="en-US" sz="1600">
              <a:ea typeface="MS PGothic" panose="020B0600070205080204" charset="-128"/>
            </a:endParaRPr>
          </a:p>
          <a:p>
            <a:r>
              <a:rPr lang="ja-JP" sz="2000">
                <a:solidFill>
                  <a:srgbClr val="9CDCFE"/>
                </a:solidFill>
                <a:latin typeface="Consolas" panose="020B0609020204030204"/>
                <a:ea typeface="MS PGothic" panose="020B0600070205080204" charset="-128"/>
              </a:rPr>
              <a:t>task</a:t>
            </a:r>
            <a:r>
              <a:rPr lang="ja-JP" sz="2000">
                <a:solidFill>
                  <a:srgbClr val="CCCCCC"/>
                </a:solidFill>
                <a:latin typeface="Consolas" panose="020B0609020204030204"/>
                <a:ea typeface="MS PGothic" panose="020B0600070205080204" charset="-128"/>
              </a:rPr>
              <a:t> </a:t>
            </a:r>
            <a:r>
              <a:rPr lang="ja-JP" sz="2000">
                <a:solidFill>
                  <a:srgbClr val="D4D4D4"/>
                </a:solidFill>
                <a:latin typeface="Consolas" panose="020B0609020204030204"/>
                <a:ea typeface="MS PGothic" panose="020B0600070205080204" charset="-128"/>
              </a:rPr>
              <a:t>=</a:t>
            </a:r>
            <a:r>
              <a:rPr lang="ja-JP" sz="2000">
                <a:solidFill>
                  <a:srgbClr val="CCCCCC"/>
                </a:solidFill>
                <a:latin typeface="Consolas" panose="020B0609020204030204"/>
                <a:ea typeface="MS PGothic" panose="020B0600070205080204" charset="-128"/>
              </a:rPr>
              <a:t> </a:t>
            </a:r>
            <a:r>
              <a:rPr lang="ja-JP" sz="2000">
                <a:solidFill>
                  <a:srgbClr val="CE9178"/>
                </a:solidFill>
                <a:latin typeface="Consolas" panose="020B0609020204030204"/>
                <a:ea typeface="MS PGothic" panose="020B0600070205080204" charset="-128"/>
              </a:rPr>
              <a:t>"move the cola can to the plate"</a:t>
            </a:r>
            <a:endParaRPr lang="ja-JP" altLang="en-US" sz="2000">
              <a:ea typeface="MS PGothic" panose="020B0600070205080204" charset="-128"/>
            </a:endParaRPr>
          </a:p>
          <a:p>
            <a:r>
              <a:rPr lang="ja-JP" sz="2000">
                <a:solidFill>
                  <a:srgbClr val="9CDCFE"/>
                </a:solidFill>
                <a:latin typeface="Consolas" panose="020B0609020204030204"/>
                <a:ea typeface="MS PGothic" panose="020B0600070205080204" charset="-128"/>
              </a:rPr>
              <a:t>t1</a:t>
            </a:r>
            <a:r>
              <a:rPr lang="ja-JP" sz="2000">
                <a:solidFill>
                  <a:srgbClr val="CCCCCC"/>
                </a:solidFill>
                <a:latin typeface="Consolas" panose="020B0609020204030204"/>
                <a:ea typeface="MS PGothic" panose="020B0600070205080204" charset="-128"/>
              </a:rPr>
              <a:t> </a:t>
            </a:r>
            <a:r>
              <a:rPr lang="ja-JP" sz="2000">
                <a:solidFill>
                  <a:srgbClr val="D4D4D4"/>
                </a:solidFill>
                <a:latin typeface="Consolas" panose="020B0609020204030204"/>
                <a:ea typeface="MS PGothic" panose="020B0600070205080204" charset="-128"/>
              </a:rPr>
              <a:t>=</a:t>
            </a:r>
            <a:r>
              <a:rPr lang="ja-JP" sz="2000">
                <a:solidFill>
                  <a:srgbClr val="CCCCCC"/>
                </a:solidFill>
                <a:latin typeface="Consolas" panose="020B0609020204030204"/>
                <a:ea typeface="MS PGothic" panose="020B0600070205080204" charset="-128"/>
              </a:rPr>
              <a:t> </a:t>
            </a:r>
            <a:r>
              <a:rPr lang="ja-JP" sz="2000">
                <a:solidFill>
                  <a:srgbClr val="4EC9B0"/>
                </a:solidFill>
                <a:latin typeface="Consolas" panose="020B0609020204030204"/>
                <a:ea typeface="MS PGothic" panose="020B0600070205080204" charset="-128"/>
              </a:rPr>
              <a:t>Thread</a:t>
            </a:r>
            <a:r>
              <a:rPr lang="ja-JP" sz="2000">
                <a:solidFill>
                  <a:srgbClr val="CCCCCC"/>
                </a:solidFill>
                <a:latin typeface="Consolas" panose="020B0609020204030204"/>
                <a:ea typeface="MS PGothic" panose="020B0600070205080204" charset="-128"/>
              </a:rPr>
              <a:t>(</a:t>
            </a:r>
            <a:r>
              <a:rPr lang="ja-JP" sz="2000">
                <a:solidFill>
                  <a:srgbClr val="9CDCFE"/>
                </a:solidFill>
                <a:latin typeface="Consolas" panose="020B0609020204030204"/>
                <a:ea typeface="MS PGothic" panose="020B0600070205080204" charset="-128"/>
              </a:rPr>
              <a:t>target</a:t>
            </a:r>
            <a:r>
              <a:rPr lang="ja-JP" sz="2000">
                <a:solidFill>
                  <a:srgbClr val="D4D4D4"/>
                </a:solidFill>
                <a:latin typeface="Consolas" panose="020B0609020204030204"/>
                <a:ea typeface="MS PGothic" panose="020B0600070205080204" charset="-128"/>
              </a:rPr>
              <a:t>=</a:t>
            </a:r>
            <a:r>
              <a:rPr lang="ja-JP" sz="2000">
                <a:solidFill>
                  <a:srgbClr val="DCDCAA"/>
                </a:solidFill>
                <a:latin typeface="Consolas" panose="020B0609020204030204"/>
                <a:ea typeface="MS PGothic" panose="020B0600070205080204" charset="-128"/>
              </a:rPr>
              <a:t>main</a:t>
            </a:r>
            <a:r>
              <a:rPr lang="ja-JP" sz="2000">
                <a:solidFill>
                  <a:srgbClr val="CCCCCC"/>
                </a:solidFill>
                <a:latin typeface="Consolas" panose="020B0609020204030204"/>
                <a:ea typeface="MS PGothic" panose="020B0600070205080204" charset="-128"/>
              </a:rPr>
              <a:t>, </a:t>
            </a:r>
            <a:r>
              <a:rPr lang="ja-JP" sz="2000">
                <a:solidFill>
                  <a:srgbClr val="9CDCFE"/>
                </a:solidFill>
                <a:latin typeface="Consolas" panose="020B0609020204030204"/>
                <a:ea typeface="MS PGothic" panose="020B0600070205080204" charset="-128"/>
              </a:rPr>
              <a:t>args</a:t>
            </a:r>
            <a:r>
              <a:rPr lang="ja-JP" sz="2000">
                <a:solidFill>
                  <a:srgbClr val="D4D4D4"/>
                </a:solidFill>
                <a:latin typeface="Consolas" panose="020B0609020204030204"/>
                <a:ea typeface="MS PGothic" panose="020B0600070205080204" charset="-128"/>
              </a:rPr>
              <a:t>=</a:t>
            </a:r>
            <a:r>
              <a:rPr lang="ja-JP" sz="2000">
                <a:solidFill>
                  <a:srgbClr val="CCCCCC"/>
                </a:solidFill>
                <a:latin typeface="Consolas" panose="020B0609020204030204"/>
                <a:ea typeface="MS PGothic" panose="020B0600070205080204" charset="-128"/>
              </a:rPr>
              <a:t>(</a:t>
            </a:r>
            <a:r>
              <a:rPr lang="ja-JP" sz="2000">
                <a:solidFill>
                  <a:srgbClr val="9CDCFE"/>
                </a:solidFill>
                <a:latin typeface="Consolas" panose="020B0609020204030204"/>
                <a:ea typeface="MS PGothic" panose="020B0600070205080204" charset="-128"/>
              </a:rPr>
              <a:t>task</a:t>
            </a:r>
            <a:r>
              <a:rPr lang="ja-JP" sz="2000">
                <a:solidFill>
                  <a:srgbClr val="CCCCCC"/>
                </a:solidFill>
                <a:latin typeface="Consolas" panose="020B0609020204030204"/>
                <a:ea typeface="MS PGothic" panose="020B0600070205080204" charset="-128"/>
              </a:rPr>
              <a:t>,</a:t>
            </a:r>
            <a:r>
              <a:rPr lang="ja-JP" sz="2000">
                <a:solidFill>
                  <a:srgbClr val="9CDCFE"/>
                </a:solidFill>
                <a:latin typeface="Consolas" panose="020B0609020204030204"/>
                <a:ea typeface="MS PGothic" panose="020B0600070205080204" charset="-128"/>
              </a:rPr>
              <a:t>result_queue</a:t>
            </a:r>
            <a:r>
              <a:rPr lang="ja-JP" sz="2000">
                <a:solidFill>
                  <a:srgbClr val="CCCCCC"/>
                </a:solidFill>
                <a:latin typeface="Consolas" panose="020B0609020204030204"/>
                <a:ea typeface="MS PGothic" panose="020B0600070205080204" charset="-128"/>
              </a:rPr>
              <a:t>,</a:t>
            </a:r>
            <a:r>
              <a:rPr lang="ja-JP" sz="2000">
                <a:solidFill>
                  <a:srgbClr val="9CDCFE"/>
                </a:solidFill>
                <a:latin typeface="Consolas" panose="020B0609020204030204"/>
                <a:ea typeface="MS PGothic" panose="020B0600070205080204" charset="-128"/>
              </a:rPr>
              <a:t>response_all</a:t>
            </a:r>
            <a:r>
              <a:rPr lang="ja-JP" sz="2000">
                <a:solidFill>
                  <a:srgbClr val="CCCCCC"/>
                </a:solidFill>
                <a:latin typeface="Consolas" panose="020B0609020204030204"/>
                <a:ea typeface="MS PGothic" panose="020B0600070205080204" charset="-128"/>
              </a:rPr>
              <a:t>))</a:t>
            </a:r>
            <a:endParaRPr lang="ja-JP" sz="2000">
              <a:ea typeface="MS PGothic" panose="020B0600070205080204" charset="-128"/>
            </a:endParaRPr>
          </a:p>
          <a:p>
            <a:r>
              <a:rPr lang="ja-JP" sz="2000">
                <a:solidFill>
                  <a:srgbClr val="9CDCFE"/>
                </a:solidFill>
                <a:latin typeface="Consolas" panose="020B0609020204030204"/>
                <a:ea typeface="MS PGothic" panose="020B0600070205080204" charset="-128"/>
              </a:rPr>
              <a:t>t2</a:t>
            </a:r>
            <a:r>
              <a:rPr lang="ja-JP" sz="2000">
                <a:solidFill>
                  <a:srgbClr val="CCCCCC"/>
                </a:solidFill>
                <a:latin typeface="Consolas" panose="020B0609020204030204"/>
                <a:ea typeface="MS PGothic" panose="020B0600070205080204" charset="-128"/>
              </a:rPr>
              <a:t> </a:t>
            </a:r>
            <a:r>
              <a:rPr lang="ja-JP" sz="2000">
                <a:solidFill>
                  <a:srgbClr val="D4D4D4"/>
                </a:solidFill>
                <a:latin typeface="Consolas" panose="020B0609020204030204"/>
                <a:ea typeface="MS PGothic" panose="020B0600070205080204" charset="-128"/>
              </a:rPr>
              <a:t>=</a:t>
            </a:r>
            <a:r>
              <a:rPr lang="ja-JP" sz="2000">
                <a:solidFill>
                  <a:srgbClr val="CCCCCC"/>
                </a:solidFill>
                <a:latin typeface="Consolas" panose="020B0609020204030204"/>
                <a:ea typeface="MS PGothic" panose="020B0600070205080204" charset="-128"/>
              </a:rPr>
              <a:t> </a:t>
            </a:r>
            <a:r>
              <a:rPr lang="ja-JP" sz="2000">
                <a:solidFill>
                  <a:srgbClr val="4EC9B0"/>
                </a:solidFill>
                <a:latin typeface="Consolas" panose="020B0609020204030204"/>
                <a:ea typeface="MS PGothic" panose="020B0600070205080204" charset="-128"/>
              </a:rPr>
              <a:t>Thread</a:t>
            </a:r>
            <a:r>
              <a:rPr lang="ja-JP" sz="2000">
                <a:solidFill>
                  <a:srgbClr val="CCCCCC"/>
                </a:solidFill>
                <a:latin typeface="Consolas" panose="020B0609020204030204"/>
                <a:ea typeface="MS PGothic" panose="020B0600070205080204" charset="-128"/>
              </a:rPr>
              <a:t>(</a:t>
            </a:r>
            <a:r>
              <a:rPr lang="ja-JP" sz="2000">
                <a:solidFill>
                  <a:srgbClr val="9CDCFE"/>
                </a:solidFill>
                <a:latin typeface="Consolas" panose="020B0609020204030204"/>
                <a:ea typeface="MS PGothic" panose="020B0600070205080204" charset="-128"/>
              </a:rPr>
              <a:t>target</a:t>
            </a:r>
            <a:r>
              <a:rPr lang="ja-JP" sz="2000">
                <a:solidFill>
                  <a:srgbClr val="D4D4D4"/>
                </a:solidFill>
                <a:latin typeface="Consolas" panose="020B0609020204030204"/>
                <a:ea typeface="MS PGothic" panose="020B0600070205080204" charset="-128"/>
              </a:rPr>
              <a:t>=</a:t>
            </a:r>
            <a:r>
              <a:rPr lang="ja-JP" sz="2000">
                <a:solidFill>
                  <a:srgbClr val="DCDCAA"/>
                </a:solidFill>
                <a:latin typeface="Consolas" panose="020B0609020204030204"/>
                <a:ea typeface="MS PGothic" panose="020B0600070205080204" charset="-128"/>
              </a:rPr>
              <a:t>generate_env</a:t>
            </a:r>
            <a:r>
              <a:rPr lang="ja-JP" sz="2000">
                <a:solidFill>
                  <a:srgbClr val="CCCCCC"/>
                </a:solidFill>
                <a:latin typeface="Consolas" panose="020B0609020204030204"/>
                <a:ea typeface="MS PGothic" panose="020B0600070205080204" charset="-128"/>
              </a:rPr>
              <a:t>)</a:t>
            </a:r>
            <a:endParaRPr lang="ja-JP" sz="2000"/>
          </a:p>
          <a:p>
            <a:endParaRPr lang="ja-JP" sz="1600">
              <a:solidFill>
                <a:srgbClr val="CCCCCC"/>
              </a:solidFill>
              <a:latin typeface="Consolas" panose="020B0609020204030204"/>
              <a:ea typeface="MS PGothic" panose="020B0600070205080204" charset="-128"/>
            </a:endParaRPr>
          </a:p>
          <a:p>
            <a:endParaRPr lang="ja-JP" sz="1600">
              <a:solidFill>
                <a:srgbClr val="CCCCCC"/>
              </a:solidFill>
              <a:latin typeface="Consolas" panose="020B0609020204030204"/>
              <a:ea typeface="MS PGothic" panose="020B0600070205080204" charset="-128"/>
            </a:endParaRPr>
          </a:p>
          <a:p>
            <a:pPr marL="0" indent="0">
              <a:buNone/>
            </a:pPr>
            <a:endParaRPr lang="en-US" altLang="ja-JP">
              <a:ea typeface="MS PGothic" panose="020B0600070205080204" charset="-128"/>
            </a:endParaRPr>
          </a:p>
          <a:p>
            <a:endParaRPr lang="ja-JP" altLang="en-US">
              <a:ea typeface="MS PGothic" panose="020B060007020508020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ea typeface="MS PGothic" panose="020B0600070205080204" charset="-128"/>
              </a:rPr>
              <a:t>实现了自动根据历史推理信息生成新技能的python及json，txt（description）文件</a:t>
            </a:r>
          </a:p>
        </p:txBody>
      </p:sp>
      <p:sp>
        <p:nvSpPr>
          <p:cNvPr id="3" name="Content Placeholder 2"/>
          <p:cNvSpPr>
            <a:spLocks noGrp="1"/>
          </p:cNvSpPr>
          <p:nvPr>
            <p:ph idx="1"/>
          </p:nvPr>
        </p:nvSpPr>
        <p:spPr>
          <a:xfrm>
            <a:off x="896815" y="2906753"/>
            <a:ext cx="10515600" cy="4351338"/>
          </a:xfrm>
        </p:spPr>
        <p:txBody>
          <a:bodyPr vert="horz" lIns="91440" tIns="45720" rIns="91440" bIns="45720" rtlCol="0" anchor="t">
            <a:normAutofit/>
          </a:bodyPr>
          <a:lstStyle/>
          <a:p>
            <a:r>
              <a:rPr lang="ja-JP" altLang="en-US" sz="3200">
                <a:ea typeface="MS PGothic" panose="020B0600070205080204" charset="-128"/>
              </a:rPr>
              <a:t>Py文件包含了自动生成的import与函数，并储存于skills_library中</a:t>
            </a:r>
          </a:p>
          <a:p>
            <a:r>
              <a:rPr lang="ja-JP" altLang="en-US" sz="3200">
                <a:ea typeface="MS PGothic" panose="020B0600070205080204" charset="-128"/>
              </a:rPr>
              <a:t>Json文件用于经过修改后添加于TOOLS中</a:t>
            </a:r>
          </a:p>
          <a:p>
            <a:r>
              <a:rPr lang="ja-JP" altLang="en-US" sz="3200">
                <a:ea typeface="MS PGothic" panose="020B0600070205080204" charset="-128"/>
              </a:rPr>
              <a:t>Txt文件用于更新到知识库（skill_library）中(参考下一页)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3387"/>
            <a:ext cx="10515600" cy="1325563"/>
          </a:xfrm>
        </p:spPr>
        <p:txBody>
          <a:bodyPr/>
          <a:lstStyle/>
          <a:p>
            <a:r>
              <a:rPr lang="ja-JP" altLang="en-US">
                <a:ea typeface="MS PGothic" panose="020B0600070205080204" charset="-128"/>
              </a:rPr>
              <a:t>可以成功执行简单指令</a:t>
            </a:r>
          </a:p>
        </p:txBody>
      </p:sp>
      <p:sp>
        <p:nvSpPr>
          <p:cNvPr id="3" name="Content Placeholder 2"/>
          <p:cNvSpPr>
            <a:spLocks noGrp="1"/>
          </p:cNvSpPr>
          <p:nvPr>
            <p:ph idx="1"/>
          </p:nvPr>
        </p:nvSpPr>
        <p:spPr>
          <a:xfrm>
            <a:off x="629789" y="405829"/>
            <a:ext cx="10515600" cy="4351338"/>
          </a:xfrm>
        </p:spPr>
        <p:txBody>
          <a:bodyPr vert="horz" lIns="91440" tIns="45720" rIns="91440" bIns="45720" rtlCol="0" anchor="t">
            <a:normAutofit fontScale="25000" lnSpcReduction="20000"/>
          </a:bodyPr>
          <a:lstStyle/>
          <a:p>
            <a:pPr marL="0" indent="0">
              <a:buNone/>
            </a:pPr>
            <a:r>
              <a:rPr lang="ja-JP" altLang="en-US" sz="6000">
                <a:latin typeface="Consolas" panose="020B0609020204030204"/>
                <a:ea typeface="MS PGothic" panose="020B0600070205080204" charset="-128"/>
              </a:rPr>
              <a:t>e.g.</a:t>
            </a:r>
          </a:p>
          <a:p>
            <a:pPr>
              <a:buNone/>
            </a:pPr>
            <a:r>
              <a:rPr lang="ja-JP" sz="6000">
                <a:latin typeface="Consolas" panose="020B0609020204030204"/>
                <a:ea typeface="MS PGothic" panose="020B0600070205080204" charset="-128"/>
              </a:rPr>
              <a:t>The image shows a scene with two cans and one bowl on a table. One can is red, while the other is black. There's also a white plate placed between them. All these items seem to be arranged neatly on the gray surface of the table.</a:t>
            </a:r>
            <a:endParaRPr lang="ja-JP" sz="6000">
              <a:ea typeface="MS PGothic" panose="020B0600070205080204" charset="-128"/>
            </a:endParaRPr>
          </a:p>
          <a:p>
            <a:pPr>
              <a:buNone/>
            </a:pPr>
            <a:r>
              <a:rPr lang="ja-JP" sz="6000">
                <a:latin typeface="Consolas" panose="020B0609020204030204"/>
                <a:ea typeface="MS PGothic" panose="020B0600070205080204" charset="-128"/>
              </a:rPr>
              <a:t>Task: move the cola can to the plate</a:t>
            </a:r>
            <a:endParaRPr lang="ja-JP" sz="6000">
              <a:ea typeface="MS PGothic" panose="020B0600070205080204" charset="-128"/>
            </a:endParaRPr>
          </a:p>
          <a:p>
            <a:pPr>
              <a:buNone/>
            </a:pPr>
            <a:r>
              <a:rPr lang="ja-JP" sz="6000">
                <a:latin typeface="Consolas" panose="020B0609020204030204"/>
                <a:ea typeface="MS PGothic" panose="020B0600070205080204" charset="-128"/>
              </a:rPr>
              <a:t>Initial env: a scene with two cans and one bowl on a table. One can is red, while the other is black. There's also a white plate placed between them. All these items seem to be arranged neatly on the gray surface of the table.</a:t>
            </a:r>
            <a:endParaRPr lang="ja-JP" sz="6000">
              <a:ea typeface="MS PGothic" panose="020B0600070205080204" charset="-128"/>
            </a:endParaRPr>
          </a:p>
          <a:p>
            <a:pPr>
              <a:buNone/>
            </a:pPr>
            <a:r>
              <a:rPr lang="ja-JP" sz="6000">
                <a:latin typeface="Consolas" panose="020B0609020204030204"/>
                <a:ea typeface="MS PGothic" panose="020B0600070205080204" charset="-128"/>
              </a:rPr>
              <a:t>Thought: I need to find the cola can first.</a:t>
            </a:r>
            <a:endParaRPr lang="ja-JP" sz="6000">
              <a:ea typeface="MS PGothic" panose="020B0600070205080204" charset="-128"/>
            </a:endParaRPr>
          </a:p>
          <a:p>
            <a:pPr>
              <a:buNone/>
            </a:pPr>
            <a:r>
              <a:rPr lang="ja-JP" sz="6000">
                <a:latin typeface="Consolas" panose="020B0609020204030204"/>
                <a:ea typeface="MS PGothic" panose="020B0600070205080204" charset="-128"/>
              </a:rPr>
              <a:t>Action: search_object</a:t>
            </a:r>
            <a:endParaRPr lang="ja-JP" sz="6000">
              <a:ea typeface="MS PGothic" panose="020B0600070205080204" charset="-128"/>
            </a:endParaRPr>
          </a:p>
          <a:p>
            <a:pPr>
              <a:buNone/>
            </a:pPr>
            <a:r>
              <a:rPr lang="ja-JP" sz="6000">
                <a:latin typeface="Consolas" panose="020B0609020204030204"/>
                <a:ea typeface="MS PGothic" panose="020B0600070205080204" charset="-128"/>
              </a:rPr>
              <a:t>Action Input: {"object_name": "cola can"}</a:t>
            </a:r>
            <a:endParaRPr lang="ja-JP" sz="6000">
              <a:ea typeface="MS PGothic" panose="020B0600070205080204" charset="-128"/>
            </a:endParaRPr>
          </a:p>
          <a:p>
            <a:pPr>
              <a:buNone/>
            </a:pPr>
            <a:br>
              <a:rPr lang="en-US" altLang="ja-JP"/>
            </a:br>
            <a:endParaRPr lang="en-US" altLang="ja-JP" sz="6000">
              <a:ea typeface="MS PGothic" panose="020B0600070205080204" charset="-128"/>
            </a:endParaRPr>
          </a:p>
          <a:p>
            <a:pPr>
              <a:buNone/>
            </a:pPr>
            <a:r>
              <a:rPr lang="ja-JP" sz="6000">
                <a:latin typeface="Consolas" panose="020B0609020204030204"/>
                <a:ea typeface="MS PGothic" panose="020B0600070205080204" charset="-128"/>
              </a:rPr>
              <a:t>API output: {'cola can': (260, 314, 319)}</a:t>
            </a:r>
            <a:endParaRPr lang="ja-JP" sz="6000">
              <a:ea typeface="MS PGothic" panose="020B0600070205080204" charset="-128"/>
            </a:endParaRPr>
          </a:p>
          <a:p>
            <a:pPr>
              <a:buNone/>
            </a:pPr>
            <a:r>
              <a:rPr lang="ja-JP" sz="6000">
                <a:latin typeface="Consolas" panose="020B0609020204030204"/>
                <a:ea typeface="MS PGothic" panose="020B0600070205080204" charset="-128"/>
              </a:rPr>
              <a:t>________________________________________________________________</a:t>
            </a:r>
            <a:endParaRPr lang="ja-JP" sz="6000">
              <a:ea typeface="MS PGothic" panose="020B0600070205080204" charset="-128"/>
            </a:endParaRPr>
          </a:p>
          <a:p>
            <a:pPr>
              <a:buNone/>
            </a:pPr>
            <a:r>
              <a:rPr lang="ja-JP" sz="6000">
                <a:latin typeface="Consolas" panose="020B0609020204030204"/>
                <a:ea typeface="MS PGothic" panose="020B0600070205080204" charset="-128"/>
              </a:rPr>
              <a:t>Status: Robot is grabing nothing.</a:t>
            </a:r>
            <a:endParaRPr lang="ja-JP" sz="6000">
              <a:ea typeface="MS PGothic" panose="020B0600070205080204" charset="-128"/>
            </a:endParaRPr>
          </a:p>
          <a:p>
            <a:pPr>
              <a:buNone/>
            </a:pPr>
            <a:r>
              <a:rPr lang="ja-JP" sz="6000">
                <a:latin typeface="Consolas" panose="020B0609020204030204"/>
                <a:ea typeface="MS PGothic" panose="020B0600070205080204" charset="-128"/>
              </a:rPr>
              <a:t>Environment: two cans of soda, one red and white can on the left side of the table and another silver can with blue writing on it to its right. There is also a bowl placed between these two cans. In front of this arrangement there's a black object which appears to be some sort of machine or equipment.</a:t>
            </a:r>
            <a:endParaRPr lang="ja-JP" sz="6000">
              <a:ea typeface="MS PGothic" panose="020B0600070205080204" charset="-128"/>
            </a:endParaRPr>
          </a:p>
          <a:p>
            <a:pPr>
              <a:buNone/>
            </a:pPr>
            <a:r>
              <a:rPr lang="ja-JP" sz="6000">
                <a:latin typeface="Consolas" panose="020B0609020204030204"/>
                <a:ea typeface="MS PGothic" panose="020B0600070205080204" charset="-128"/>
              </a:rPr>
              <a:t>Thought: I have found the location of the cola can. Now, I need to go there and grab it.</a:t>
            </a:r>
            <a:endParaRPr lang="ja-JP" sz="6000">
              <a:ea typeface="MS PGothic" panose="020B0600070205080204" charset="-128"/>
            </a:endParaRPr>
          </a:p>
          <a:p>
            <a:pPr>
              <a:buNone/>
            </a:pPr>
            <a:r>
              <a:rPr lang="ja-JP" sz="6000">
                <a:latin typeface="Consolas" panose="020B0609020204030204"/>
                <a:ea typeface="MS PGothic" panose="020B0600070205080204" charset="-128"/>
              </a:rPr>
              <a:t>Action: move_to_object</a:t>
            </a:r>
            <a:endParaRPr lang="ja-JP" sz="6000">
              <a:ea typeface="MS PGothic" panose="020B0600070205080204" charset="-128"/>
            </a:endParaRPr>
          </a:p>
          <a:p>
            <a:pPr>
              <a:buNone/>
            </a:pPr>
            <a:r>
              <a:rPr lang="ja-JP" sz="6000">
                <a:latin typeface="Consolas" panose="020B0609020204030204"/>
                <a:ea typeface="MS PGothic" panose="020B0600070205080204" charset="-128"/>
              </a:rPr>
              <a:t>Action Input: {"object_name": "cola can"}</a:t>
            </a:r>
            <a:endParaRPr lang="ja-JP" sz="6000">
              <a:ea typeface="MS PGothic" panose="020B0600070205080204" charset="-128"/>
            </a:endParaRPr>
          </a:p>
          <a:p>
            <a:pPr>
              <a:buNone/>
            </a:pPr>
            <a:r>
              <a:rPr lang="ja-JP" sz="6000">
                <a:latin typeface="Consolas" panose="020B0609020204030204"/>
                <a:ea typeface="MS PGothic" panose="020B0600070205080204" charset="-128"/>
              </a:rPr>
              <a:t>b'Call move_arm_position failed'</a:t>
            </a:r>
            <a:endParaRPr lang="ja-JP" sz="6000">
              <a:ea typeface="MS PGothic" panose="020B0600070205080204" charset="-128"/>
            </a:endParaRPr>
          </a:p>
          <a:p>
            <a:pPr>
              <a:buNone/>
            </a:pPr>
            <a:r>
              <a:rPr lang="ja-JP" sz="6000">
                <a:latin typeface="Consolas" panose="020B0609020204030204"/>
                <a:ea typeface="MS PGothic" panose="020B0600070205080204" charset="-128"/>
              </a:rPr>
              <a:t>API output: Success move, move to (260, 314, 319), and is grabbing []</a:t>
            </a:r>
            <a:endParaRPr lang="ja-JP" sz="6000">
              <a:ea typeface="MS PGothic" panose="020B0600070205080204" charset="-128"/>
            </a:endParaRPr>
          </a:p>
          <a:p>
            <a:pPr>
              <a:buNone/>
            </a:pPr>
            <a:r>
              <a:rPr lang="ja-JP" sz="6000">
                <a:latin typeface="Consolas" panose="020B0609020204030204"/>
                <a:ea typeface="MS PGothic" panose="020B0600070205080204" charset="-128"/>
              </a:rPr>
              <a:t>________________________________________________________________</a:t>
            </a:r>
            <a:endParaRPr lang="ja-JP" sz="6000">
              <a:ea typeface="MS PGothic" panose="020B0600070205080204" charset="-128"/>
            </a:endParaRPr>
          </a:p>
          <a:p>
            <a:pPr>
              <a:buNone/>
            </a:pPr>
            <a:endParaRPr lang="ja-JP" sz="6000">
              <a:latin typeface="Consolas" panose="020B0609020204030204"/>
              <a:ea typeface="MS PGothic" panose="020B0600070205080204" charset="-128"/>
            </a:endParaRPr>
          </a:p>
          <a:p>
            <a:pPr>
              <a:buNone/>
            </a:pPr>
            <a:br>
              <a:rPr lang="en-US" altLang="ja-JP"/>
            </a:br>
            <a:endParaRPr lang="en-US" altLang="ja-JP" sz="6000">
              <a:ea typeface="MS PGothic" panose="020B0600070205080204" charset="-128"/>
            </a:endParaRPr>
          </a:p>
          <a:p>
            <a:pPr marL="0" indent="0">
              <a:buNone/>
            </a:pPr>
            <a:endParaRPr lang="ja-JP" altLang="en-US">
              <a:ea typeface="MS PGothic" panose="020B060007020508020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482" y="132292"/>
            <a:ext cx="10515600" cy="4351338"/>
          </a:xfrm>
        </p:spPr>
        <p:txBody>
          <a:bodyPr vert="horz" lIns="91440" tIns="45720" rIns="91440" bIns="45720" rtlCol="0" anchor="t">
            <a:noAutofit/>
          </a:bodyPr>
          <a:lstStyle/>
          <a:p>
            <a:pPr>
              <a:buNone/>
            </a:pPr>
            <a:r>
              <a:rPr lang="en-US" altLang="ja-JP" sz="900">
                <a:latin typeface="Consolas" panose="020B0609020204030204"/>
                <a:ea typeface="MS PGothic" panose="020B0600070205080204" charset="-128"/>
              </a:rPr>
              <a:t>Status: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Robot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is</a:t>
            </a:r>
            <a:r>
              <a:rPr lang="ja-JP" altLang="en-US" sz="900">
                <a:latin typeface="Consolas" panose="020B0609020204030204"/>
                <a:ea typeface="MS PGothic" panose="020B0600070205080204" charset="-128"/>
              </a:rPr>
              <a:t> </a:t>
            </a:r>
            <a:r>
              <a:rPr lang="en-US" altLang="ja-JP" sz="900" err="1">
                <a:latin typeface="Consolas" panose="020B0609020204030204"/>
                <a:ea typeface="MS PGothic" panose="020B0600070205080204" charset="-128"/>
              </a:rPr>
              <a:t>grabing</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nothing.</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Environment: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two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soda,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one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red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and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white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left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side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table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and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another</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silver</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with</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blue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writing</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its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right.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There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also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bowl</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placed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between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these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two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front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this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arrangement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there's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black</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object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which</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appears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some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sort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machine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or</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equipment.</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Thought: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have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reached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location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cola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Now,</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need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grab</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it.</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Action:</a:t>
            </a:r>
            <a:r>
              <a:rPr lang="ja-JP" altLang="en-US" sz="900">
                <a:latin typeface="Consolas" panose="020B0609020204030204"/>
                <a:ea typeface="MS PGothic" panose="020B0600070205080204" charset="-128"/>
              </a:rPr>
              <a:t> </a:t>
            </a:r>
            <a:r>
              <a:rPr lang="en-US" altLang="ja-JP" sz="900" err="1">
                <a:latin typeface="Consolas" panose="020B0609020204030204"/>
                <a:ea typeface="MS PGothic" panose="020B0600070205080204" charset="-128"/>
              </a:rPr>
              <a:t>grab_object</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Action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Input: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t>
            </a:r>
            <a:r>
              <a:rPr lang="en-US" altLang="ja-JP" sz="900" err="1">
                <a:latin typeface="Consolas" panose="020B0609020204030204"/>
                <a:ea typeface="MS PGothic" panose="020B0600070205080204" charset="-128"/>
              </a:rPr>
              <a:t>object_name</a:t>
            </a:r>
            <a:r>
              <a:rPr lang="en-US" altLang="ja-JP" sz="900">
                <a:latin typeface="Consolas" panose="020B0609020204030204"/>
                <a:ea typeface="MS PGothic" panose="020B0600070205080204" charset="-128"/>
              </a:rPr>
              <a: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"cola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t>
            </a:r>
            <a:r>
              <a:rPr lang="en-US" altLang="ja-JP" sz="900" err="1">
                <a:latin typeface="Consolas" panose="020B0609020204030204"/>
                <a:ea typeface="MS PGothic" panose="020B0600070205080204" charset="-128"/>
              </a:rPr>
              <a:t>tableware_name</a:t>
            </a:r>
            <a:r>
              <a:rPr lang="en-US" altLang="ja-JP" sz="900">
                <a:latin typeface="Consolas" panose="020B0609020204030204"/>
                <a:ea typeface="MS PGothic" panose="020B0600070205080204" charset="-128"/>
              </a:rPr>
              <a: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"hand"}</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{'enable':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0,</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'width':</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89,</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'depth':</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319}</a:t>
            </a:r>
            <a:endParaRPr lang="ja-JP" altLang="en-US" sz="900">
              <a:latin typeface="Consolas" panose="020B0609020204030204"/>
              <a:ea typeface="MS PGothic" panose="020B0600070205080204" charset="-128"/>
            </a:endParaRPr>
          </a:p>
          <a:p>
            <a:pPr>
              <a:buNone/>
            </a:pPr>
            <a:r>
              <a:rPr lang="en-US" altLang="ja-JP" sz="900" err="1">
                <a:latin typeface="Consolas" panose="020B0609020204030204"/>
                <a:ea typeface="MS PGothic" panose="020B0600070205080204" charset="-128"/>
              </a:rPr>
              <a:t>b'Call</a:t>
            </a:r>
            <a:r>
              <a:rPr lang="ja-JP" altLang="en-US" sz="900">
                <a:latin typeface="Consolas" panose="020B0609020204030204"/>
                <a:ea typeface="MS PGothic" panose="020B0600070205080204" charset="-128"/>
              </a:rPr>
              <a:t> </a:t>
            </a:r>
            <a:r>
              <a:rPr lang="en-US" altLang="ja-JP" sz="900" err="1">
                <a:latin typeface="Consolas" panose="020B0609020204030204"/>
                <a:ea typeface="MS PGothic" panose="020B0600070205080204" charset="-128"/>
              </a:rPr>
              <a:t>move_arm_position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failed'</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API</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output: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Success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grab</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object: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cola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by</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hand</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________________________________________________________________</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Status: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Robot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is</a:t>
            </a:r>
            <a:r>
              <a:rPr lang="ja-JP" altLang="en-US" sz="900">
                <a:latin typeface="Consolas" panose="020B0609020204030204"/>
                <a:ea typeface="MS PGothic" panose="020B0600070205080204" charset="-128"/>
              </a:rPr>
              <a:t> </a:t>
            </a:r>
            <a:r>
              <a:rPr lang="en-US" altLang="ja-JP" sz="900" err="1">
                <a:latin typeface="Consolas" panose="020B0609020204030204"/>
                <a:ea typeface="MS PGothic" panose="020B0600070205080204" charset="-128"/>
              </a:rPr>
              <a:t>grabing</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['cola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by</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hand']</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Environment: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two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soda,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one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red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and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white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left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side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table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and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another</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silver</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with</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blue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writing</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its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right.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There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also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bowl</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placed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between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these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two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front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this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arrangement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there's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black</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object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which</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appears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some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sort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machine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or</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equipment.</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Thought: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have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grabbed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cola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Now,</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need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find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plate.</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Action:</a:t>
            </a:r>
            <a:r>
              <a:rPr lang="ja-JP" altLang="en-US" sz="900">
                <a:latin typeface="Consolas" panose="020B0609020204030204"/>
                <a:ea typeface="MS PGothic" panose="020B0600070205080204" charset="-128"/>
              </a:rPr>
              <a:t> </a:t>
            </a:r>
            <a:r>
              <a:rPr lang="en-US" altLang="ja-JP" sz="900" err="1">
                <a:latin typeface="Consolas" panose="020B0609020204030204"/>
                <a:ea typeface="MS PGothic" panose="020B0600070205080204" charset="-128"/>
              </a:rPr>
              <a:t>search_object</a:t>
            </a:r>
            <a:endParaRPr lang="ja-JP" altLang="en-US" sz="900" err="1">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Action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Input: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t>
            </a:r>
            <a:r>
              <a:rPr lang="en-US" altLang="ja-JP" sz="900" err="1">
                <a:latin typeface="Consolas" panose="020B0609020204030204"/>
                <a:ea typeface="MS PGothic" panose="020B0600070205080204" charset="-128"/>
              </a:rPr>
              <a:t>object_name</a:t>
            </a:r>
            <a:r>
              <a:rPr lang="en-US" altLang="ja-JP" sz="900">
                <a:latin typeface="Consolas" panose="020B0609020204030204"/>
                <a:ea typeface="MS PGothic" panose="020B0600070205080204" charset="-128"/>
              </a:rPr>
              <a: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"plate"}</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API</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output: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{'plate':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(405,</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315,</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504)}</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________________________________________________________________</a:t>
            </a:r>
          </a:p>
          <a:p>
            <a:pPr>
              <a:buNone/>
            </a:pPr>
            <a:r>
              <a:rPr lang="en-US" altLang="ja-JP" sz="900">
                <a:latin typeface="Consolas" panose="020B0609020204030204"/>
                <a:ea typeface="MS PGothic" panose="020B0600070205080204" charset="-128"/>
              </a:rPr>
              <a:t>Status: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Robot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is</a:t>
            </a:r>
            <a:r>
              <a:rPr lang="ja-JP" altLang="en-US" sz="900">
                <a:latin typeface="Consolas" panose="020B0609020204030204"/>
                <a:ea typeface="MS PGothic" panose="020B0600070205080204" charset="-128"/>
              </a:rPr>
              <a:t> </a:t>
            </a:r>
            <a:r>
              <a:rPr lang="en-US" altLang="ja-JP" sz="900" err="1">
                <a:latin typeface="Consolas" panose="020B0609020204030204"/>
                <a:ea typeface="MS PGothic" panose="020B0600070205080204" charset="-128"/>
              </a:rPr>
              <a:t>grabing</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['cola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by</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hand']</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Environment: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two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soda,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one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red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and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white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left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side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table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and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another</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silver</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with</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blue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writing</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its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right.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There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also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bowl</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placed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between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these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two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front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this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arrangement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there's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black</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object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which</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appears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be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some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sort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machine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or</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equipment.</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Thought: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have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found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location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of</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plate.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Now,</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need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go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there.</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Action:</a:t>
            </a:r>
            <a:r>
              <a:rPr lang="ja-JP" altLang="en-US" sz="900">
                <a:latin typeface="Consolas" panose="020B0609020204030204"/>
                <a:ea typeface="MS PGothic" panose="020B0600070205080204" charset="-128"/>
              </a:rPr>
              <a:t> </a:t>
            </a:r>
            <a:r>
              <a:rPr lang="en-US" altLang="ja-JP" sz="900" err="1">
                <a:latin typeface="Consolas" panose="020B0609020204030204"/>
                <a:ea typeface="MS PGothic" panose="020B0600070205080204" charset="-128"/>
              </a:rPr>
              <a:t>move_to_object</a:t>
            </a:r>
            <a:endParaRPr lang="ja-JP" altLang="en-US" sz="900" err="1">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Action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Input: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t>
            </a:r>
            <a:r>
              <a:rPr lang="en-US" altLang="ja-JP" sz="900" err="1">
                <a:latin typeface="Consolas" panose="020B0609020204030204"/>
                <a:ea typeface="MS PGothic" panose="020B0600070205080204" charset="-128"/>
              </a:rPr>
              <a:t>object_name</a:t>
            </a:r>
            <a:r>
              <a:rPr lang="en-US" altLang="ja-JP" sz="900">
                <a:latin typeface="Consolas" panose="020B0609020204030204"/>
                <a:ea typeface="MS PGothic" panose="020B0600070205080204" charset="-128"/>
              </a:rPr>
              <a: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"plate"}</a:t>
            </a:r>
            <a:endParaRPr lang="ja-JP" altLang="en-US" sz="900">
              <a:latin typeface="Consolas" panose="020B0609020204030204"/>
              <a:ea typeface="MS PGothic" panose="020B0600070205080204" charset="-128"/>
            </a:endParaRPr>
          </a:p>
          <a:p>
            <a:pPr>
              <a:buNone/>
            </a:pPr>
            <a:r>
              <a:rPr lang="en-US" altLang="ja-JP" sz="900" err="1">
                <a:latin typeface="Consolas" panose="020B0609020204030204"/>
                <a:ea typeface="MS PGothic" panose="020B0600070205080204" charset="-128"/>
              </a:rPr>
              <a:t>b'Call</a:t>
            </a:r>
            <a:r>
              <a:rPr lang="ja-JP" altLang="en-US" sz="900">
                <a:latin typeface="Consolas" panose="020B0609020204030204"/>
                <a:ea typeface="MS PGothic" panose="020B0600070205080204" charset="-128"/>
              </a:rPr>
              <a:t> </a:t>
            </a:r>
            <a:r>
              <a:rPr lang="en-US" altLang="ja-JP" sz="900" err="1">
                <a:latin typeface="Consolas" panose="020B0609020204030204"/>
                <a:ea typeface="MS PGothic" panose="020B0600070205080204" charset="-128"/>
              </a:rPr>
              <a:t>move_arm_position</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failed'</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API</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output:</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Success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move,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move</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to</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(405,</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315,</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504),</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and</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is</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grabbing</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['cola</a:t>
            </a:r>
            <a:r>
              <a:rPr lang="ja-JP" altLang="en-US" sz="900">
                <a:latin typeface="Consolas" panose="020B0609020204030204"/>
                <a:ea typeface="MS PGothic" panose="020B0600070205080204" charset="-128"/>
              </a:rPr>
              <a:t> </a:t>
            </a:r>
            <a:r>
              <a:rPr lang="en-US" altLang="ja-JP" sz="900">
                <a:latin typeface="Consolas" panose="020B0609020204030204"/>
                <a:ea typeface="MS PGothic" panose="020B0600070205080204" charset="-128"/>
              </a:rPr>
              <a:t>can']</a:t>
            </a:r>
            <a:endParaRPr lang="ja-JP" altLang="en-US" sz="900">
              <a:latin typeface="Consolas" panose="020B0609020204030204"/>
              <a:ea typeface="MS PGothic" panose="020B0600070205080204" charset="-128"/>
            </a:endParaRPr>
          </a:p>
          <a:p>
            <a:pPr>
              <a:buNone/>
            </a:pPr>
            <a:r>
              <a:rPr lang="en-US" altLang="ja-JP" sz="900">
                <a:latin typeface="Consolas" panose="020B0609020204030204"/>
                <a:ea typeface="MS PGothic" panose="020B0600070205080204" charset="-128"/>
              </a:rPr>
              <a:t>________________________________________________________________</a:t>
            </a:r>
            <a:endParaRPr lang="en-US" sz="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764" y="536087"/>
            <a:ext cx="10515600" cy="4351338"/>
          </a:xfrm>
        </p:spPr>
        <p:txBody>
          <a:bodyPr vert="horz" lIns="91440" tIns="45720" rIns="91440" bIns="45720" rtlCol="0" anchor="t">
            <a:noAutofit/>
          </a:bodyPr>
          <a:lstStyle/>
          <a:p>
            <a:pPr>
              <a:buNone/>
            </a:pPr>
            <a:r>
              <a:rPr lang="en-US" altLang="ja-JP" sz="1400">
                <a:latin typeface="Consolas" panose="020B0609020204030204"/>
                <a:ea typeface="MS PGothic" panose="020B0600070205080204" charset="-128"/>
              </a:rPr>
              <a:t>Status: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Robot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is</a:t>
            </a:r>
            <a:r>
              <a:rPr lang="ja-JP" altLang="en-US" sz="1400">
                <a:latin typeface="Consolas" panose="020B0609020204030204"/>
                <a:ea typeface="MS PGothic" panose="020B0600070205080204" charset="-128"/>
              </a:rPr>
              <a:t> </a:t>
            </a:r>
            <a:r>
              <a:rPr lang="en-US" altLang="ja-JP" sz="1400" err="1">
                <a:latin typeface="Consolas" panose="020B0609020204030204"/>
                <a:ea typeface="MS PGothic" panose="020B0600070205080204" charset="-128"/>
              </a:rPr>
              <a:t>grabing</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['cola</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can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by</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hand']</a:t>
            </a:r>
            <a:endParaRPr lang="ja-JP" altLang="en-US" sz="1400">
              <a:latin typeface="Consolas" panose="020B0609020204030204"/>
              <a:ea typeface="MS PGothic" panose="020B0600070205080204" charset="-128"/>
            </a:endParaRPr>
          </a:p>
          <a:p>
            <a:pPr>
              <a:buNone/>
            </a:pPr>
            <a:r>
              <a:rPr lang="en-US" altLang="ja-JP" sz="1400">
                <a:latin typeface="Consolas" panose="020B0609020204030204"/>
                <a:ea typeface="MS PGothic" panose="020B0600070205080204" charset="-128"/>
              </a:rPr>
              <a:t>Environment: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two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cans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of</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soda,</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one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red</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and</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white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can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left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side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of</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table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and</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another</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silver</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can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with</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blue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writing</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its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right.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There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also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bowl</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placed</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between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these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two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cans.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front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of</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this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arrangement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there's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black</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object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which</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appears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some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sort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of</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machine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or</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equipment.</a:t>
            </a:r>
            <a:endParaRPr lang="ja-JP" altLang="en-US" sz="1400">
              <a:latin typeface="Consolas" panose="020B0609020204030204"/>
              <a:ea typeface="MS PGothic" panose="020B0600070205080204" charset="-128"/>
            </a:endParaRPr>
          </a:p>
          <a:p>
            <a:pPr>
              <a:buNone/>
            </a:pPr>
            <a:r>
              <a:rPr lang="en-US" altLang="ja-JP" sz="1400">
                <a:latin typeface="Consolas" panose="020B0609020204030204"/>
                <a:ea typeface="MS PGothic" panose="020B0600070205080204" charset="-128"/>
              </a:rPr>
              <a:t>Thought: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have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reached</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location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of</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plate.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Now,</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need</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release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cola</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can.</a:t>
            </a:r>
            <a:endParaRPr lang="ja-JP" altLang="en-US" sz="1400">
              <a:latin typeface="Consolas" panose="020B0609020204030204"/>
              <a:ea typeface="MS PGothic" panose="020B0600070205080204" charset="-128"/>
            </a:endParaRPr>
          </a:p>
          <a:p>
            <a:pPr>
              <a:buNone/>
            </a:pPr>
            <a:r>
              <a:rPr lang="en-US" altLang="ja-JP" sz="1400">
                <a:latin typeface="Consolas" panose="020B0609020204030204"/>
                <a:ea typeface="MS PGothic" panose="020B0600070205080204" charset="-128"/>
              </a:rPr>
              <a:t>Action:</a:t>
            </a:r>
            <a:r>
              <a:rPr lang="ja-JP" altLang="en-US" sz="1400">
                <a:latin typeface="Consolas" panose="020B0609020204030204"/>
                <a:ea typeface="MS PGothic" panose="020B0600070205080204" charset="-128"/>
              </a:rPr>
              <a:t> </a:t>
            </a:r>
            <a:r>
              <a:rPr lang="en-US" altLang="ja-JP" sz="1400" err="1">
                <a:latin typeface="Consolas" panose="020B0609020204030204"/>
                <a:ea typeface="MS PGothic" panose="020B0600070205080204" charset="-128"/>
              </a:rPr>
              <a:t>release_object</a:t>
            </a:r>
            <a:endParaRPr lang="ja-JP" altLang="en-US" sz="1400">
              <a:latin typeface="Consolas" panose="020B0609020204030204"/>
              <a:ea typeface="MS PGothic" panose="020B0600070205080204" charset="-128"/>
            </a:endParaRPr>
          </a:p>
          <a:p>
            <a:pPr>
              <a:buNone/>
            </a:pPr>
            <a:r>
              <a:rPr lang="en-US" altLang="ja-JP" sz="1400">
                <a:latin typeface="Consolas" panose="020B0609020204030204"/>
                <a:ea typeface="MS PGothic" panose="020B0600070205080204" charset="-128"/>
              </a:rPr>
              <a:t>Action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Input: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t>
            </a:r>
            <a:endParaRPr lang="ja-JP" altLang="en-US" sz="1400">
              <a:latin typeface="Consolas" panose="020B0609020204030204"/>
              <a:ea typeface="MS PGothic" panose="020B0600070205080204" charset="-128"/>
            </a:endParaRPr>
          </a:p>
          <a:p>
            <a:pPr>
              <a:buNone/>
            </a:pPr>
            <a:r>
              <a:rPr lang="en-US" altLang="ja-JP" sz="1400" err="1">
                <a:latin typeface="Consolas" panose="020B0609020204030204"/>
                <a:ea typeface="MS PGothic" panose="020B0600070205080204" charset="-128"/>
              </a:rPr>
              <a:t>b'Call</a:t>
            </a:r>
            <a:r>
              <a:rPr lang="ja-JP" altLang="en-US" sz="1400">
                <a:latin typeface="Consolas" panose="020B0609020204030204"/>
                <a:ea typeface="MS PGothic" panose="020B0600070205080204" charset="-128"/>
              </a:rPr>
              <a:t> </a:t>
            </a:r>
            <a:r>
              <a:rPr lang="en-US" altLang="ja-JP" sz="1400" err="1">
                <a:latin typeface="Consolas" panose="020B0609020204030204"/>
                <a:ea typeface="MS PGothic" panose="020B0600070205080204" charset="-128"/>
              </a:rPr>
              <a:t>move_arm_position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failed'</a:t>
            </a:r>
            <a:endParaRPr lang="ja-JP" altLang="en-US" sz="1400">
              <a:latin typeface="Consolas" panose="020B0609020204030204"/>
              <a:ea typeface="MS PGothic" panose="020B0600070205080204" charset="-128"/>
            </a:endParaRPr>
          </a:p>
          <a:p>
            <a:pPr>
              <a:buNone/>
            </a:pPr>
            <a:r>
              <a:rPr lang="en-US" altLang="ja-JP" sz="1400">
                <a:latin typeface="Consolas" panose="020B0609020204030204"/>
                <a:ea typeface="MS PGothic" panose="020B0600070205080204" charset="-128"/>
              </a:rPr>
              <a:t>API</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output: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Success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release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object.</a:t>
            </a:r>
            <a:endParaRPr lang="ja-JP" altLang="en-US" sz="1400">
              <a:latin typeface="Consolas" panose="020B0609020204030204"/>
              <a:ea typeface="MS PGothic" panose="020B0600070205080204" charset="-128"/>
            </a:endParaRPr>
          </a:p>
          <a:p>
            <a:pPr>
              <a:buNone/>
            </a:pPr>
            <a:r>
              <a:rPr lang="en-US" altLang="ja-JP" sz="1400">
                <a:latin typeface="Consolas" panose="020B0609020204030204"/>
                <a:ea typeface="MS PGothic" panose="020B0600070205080204" charset="-128"/>
              </a:rPr>
              <a:t>________________________________________________________________</a:t>
            </a:r>
            <a:endParaRPr lang="ja-JP" altLang="en-US" sz="1400">
              <a:latin typeface="Consolas" panose="020B0609020204030204"/>
              <a:ea typeface="MS PGothic" panose="020B0600070205080204" charset="-128"/>
            </a:endParaRPr>
          </a:p>
          <a:p>
            <a:pPr>
              <a:buNone/>
            </a:pPr>
            <a:r>
              <a:rPr lang="en-US" altLang="ja-JP" sz="1400">
                <a:latin typeface="Consolas" panose="020B0609020204030204"/>
                <a:ea typeface="MS PGothic" panose="020B0600070205080204" charset="-128"/>
              </a:rPr>
              <a:t>Status: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Robot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is</a:t>
            </a:r>
            <a:r>
              <a:rPr lang="ja-JP" altLang="en-US" sz="1400">
                <a:latin typeface="Consolas" panose="020B0609020204030204"/>
                <a:ea typeface="MS PGothic" panose="020B0600070205080204" charset="-128"/>
              </a:rPr>
              <a:t> </a:t>
            </a:r>
            <a:r>
              <a:rPr lang="en-US" altLang="ja-JP" sz="1400" err="1">
                <a:latin typeface="Consolas" panose="020B0609020204030204"/>
                <a:ea typeface="MS PGothic" panose="020B0600070205080204" charset="-128"/>
              </a:rPr>
              <a:t>grabing</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nothing.</a:t>
            </a:r>
            <a:endParaRPr lang="ja-JP" altLang="en-US" sz="1400">
              <a:latin typeface="Consolas" panose="020B0609020204030204"/>
              <a:ea typeface="MS PGothic" panose="020B0600070205080204" charset="-128"/>
            </a:endParaRPr>
          </a:p>
          <a:p>
            <a:pPr>
              <a:buNone/>
            </a:pPr>
            <a:r>
              <a:rPr lang="en-US" altLang="ja-JP" sz="1400">
                <a:latin typeface="Consolas" panose="020B0609020204030204"/>
                <a:ea typeface="MS PGothic" panose="020B0600070205080204" charset="-128"/>
              </a:rPr>
              <a:t>Environment: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two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cans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of</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soda,</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one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red</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and</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white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can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left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side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of</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table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and</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another</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silver</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can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with</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blue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writing</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its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right.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There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also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bowl</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placed</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between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these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two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cans.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In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front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of</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this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arrangement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there's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black</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object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which</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appears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some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sort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of</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machine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or</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equipment.</a:t>
            </a:r>
            <a:endParaRPr lang="ja-JP" altLang="en-US" sz="1400">
              <a:latin typeface="Consolas" panose="020B0609020204030204"/>
              <a:ea typeface="MS PGothic" panose="020B0600070205080204" charset="-128"/>
            </a:endParaRPr>
          </a:p>
          <a:p>
            <a:pPr>
              <a:buNone/>
            </a:pPr>
            <a:r>
              <a:rPr lang="en-US" altLang="ja-JP" sz="1400">
                <a:latin typeface="Consolas" panose="020B0609020204030204"/>
                <a:ea typeface="MS PGothic" panose="020B0600070205080204" charset="-128"/>
              </a:rPr>
              <a:t>Thought: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task</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has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been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accomplished.</a:t>
            </a:r>
            <a:endParaRPr lang="ja-JP" altLang="en-US" sz="1400">
              <a:latin typeface="Consolas" panose="020B0609020204030204"/>
              <a:ea typeface="MS PGothic" panose="020B0600070205080204" charset="-128"/>
            </a:endParaRPr>
          </a:p>
          <a:p>
            <a:pPr>
              <a:buNone/>
            </a:pPr>
            <a:r>
              <a:rPr lang="en-US" altLang="ja-JP" sz="1400">
                <a:latin typeface="Consolas" panose="020B0609020204030204"/>
                <a:ea typeface="MS PGothic" panose="020B0600070205080204" charset="-128"/>
              </a:rPr>
              <a:t>Final</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Response: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cola</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can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has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been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successfully</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moved</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plate.</a:t>
            </a:r>
            <a:endParaRPr lang="ja-JP" altLang="en-US" sz="1400">
              <a:latin typeface="Consolas" panose="020B0609020204030204"/>
              <a:ea typeface="MS PGothic" panose="020B0600070205080204" charset="-128"/>
            </a:endParaRPr>
          </a:p>
          <a:p>
            <a:pPr>
              <a:buNone/>
            </a:pPr>
            <a:r>
              <a:rPr lang="en-US" altLang="ja-JP" sz="1400">
                <a:latin typeface="Consolas" panose="020B0609020204030204"/>
                <a:ea typeface="MS PGothic" panose="020B0600070205080204" charset="-128"/>
              </a:rPr>
              <a:t>Final</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Response: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Thought:</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task</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has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been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accomplished.</a:t>
            </a:r>
            <a:endParaRPr lang="ja-JP" altLang="en-US" sz="1400">
              <a:latin typeface="Consolas" panose="020B0609020204030204"/>
              <a:ea typeface="MS PGothic" panose="020B0600070205080204" charset="-128"/>
            </a:endParaRPr>
          </a:p>
          <a:p>
            <a:pPr>
              <a:buNone/>
            </a:pPr>
            <a:r>
              <a:rPr lang="en-US" altLang="ja-JP" sz="1400">
                <a:latin typeface="Consolas" panose="020B0609020204030204"/>
                <a:ea typeface="MS PGothic" panose="020B0600070205080204" charset="-128"/>
              </a:rPr>
              <a:t>Final</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Response: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cola</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can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has</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been</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successfully</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moved</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to</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the</a:t>
            </a:r>
            <a:r>
              <a:rPr lang="ja-JP" altLang="en-US" sz="1400">
                <a:latin typeface="Consolas" panose="020B0609020204030204"/>
                <a:ea typeface="MS PGothic" panose="020B0600070205080204" charset="-128"/>
              </a:rPr>
              <a:t> </a:t>
            </a:r>
            <a:r>
              <a:rPr lang="en-US" altLang="ja-JP" sz="1400">
                <a:latin typeface="Consolas" panose="020B0609020204030204"/>
                <a:ea typeface="MS PGothic" panose="020B0600070205080204" charset="-128"/>
              </a:rPr>
              <a:t>plate.</a:t>
            </a:r>
            <a:endParaRPr lang="ja-JP" altLang="en-US" sz="1400">
              <a:latin typeface="Consolas" panose="020B0609020204030204"/>
              <a:ea typeface="MS PGothic" panose="020B0600070205080204" charset="-128"/>
            </a:endParaRPr>
          </a:p>
          <a:p>
            <a:pPr marL="0" indent="0">
              <a:buNone/>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ea typeface="MS PGothic" panose="020B0600070205080204" charset="-128"/>
              </a:rPr>
              <a:t>知识库更新</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ja-JP" altLang="en-US" sz="4400">
                <a:ea typeface="+mn-lt"/>
                <a:cs typeface="+mn-lt"/>
              </a:rPr>
              <a:t>通过调用</a:t>
            </a:r>
            <a:r>
              <a:rPr lang="en-US" altLang="ja-JP" sz="4400" err="1">
                <a:ea typeface="+mn-lt"/>
                <a:cs typeface="+mn-lt"/>
              </a:rPr>
              <a:t>langchain_chatchat的API</a:t>
            </a:r>
            <a:r>
              <a:rPr lang="ja-JP" altLang="en-US" sz="4400">
                <a:ea typeface="+mn-lt"/>
                <a:cs typeface="+mn-lt"/>
              </a:rPr>
              <a:t>接口，</a:t>
            </a:r>
          </a:p>
          <a:p>
            <a:r>
              <a:rPr lang="ja-JP" sz="2400">
                <a:solidFill>
                  <a:srgbClr val="4EC9B0"/>
                </a:solidFill>
                <a:latin typeface="Consolas" panose="020B0609020204030204"/>
                <a:ea typeface="MS PGothic" panose="020B0600070205080204" charset="-128"/>
              </a:rPr>
              <a:t>requests</a:t>
            </a:r>
            <a:r>
              <a:rPr lang="ja-JP" sz="2400">
                <a:solidFill>
                  <a:srgbClr val="CCCCCC"/>
                </a:solidFill>
                <a:latin typeface="Consolas" panose="020B0609020204030204"/>
                <a:ea typeface="MS PGothic" panose="020B0600070205080204" charset="-128"/>
              </a:rPr>
              <a:t>.</a:t>
            </a:r>
            <a:r>
              <a:rPr lang="ja-JP" sz="2400">
                <a:solidFill>
                  <a:srgbClr val="DCDCAA"/>
                </a:solidFill>
                <a:latin typeface="Consolas" panose="020B0609020204030204"/>
                <a:ea typeface="MS PGothic" panose="020B0600070205080204" charset="-128"/>
              </a:rPr>
              <a:t>post</a:t>
            </a:r>
            <a:r>
              <a:rPr lang="ja-JP" sz="2400">
                <a:solidFill>
                  <a:srgbClr val="CCCCCC"/>
                </a:solidFill>
                <a:latin typeface="Consolas" panose="020B0609020204030204"/>
                <a:ea typeface="MS PGothic" panose="020B0600070205080204" charset="-128"/>
              </a:rPr>
              <a:t>(</a:t>
            </a:r>
            <a:endParaRPr lang="ja-JP" altLang="en-US" sz="2400">
              <a:ea typeface="MS PGothic" panose="020B0600070205080204" charset="-128"/>
            </a:endParaRPr>
          </a:p>
          <a:p>
            <a:r>
              <a:rPr lang="ja-JP" sz="2400">
                <a:solidFill>
                  <a:srgbClr val="CCCCCC"/>
                </a:solidFill>
                <a:latin typeface="Consolas" panose="020B0609020204030204"/>
                <a:ea typeface="MS PGothic" panose="020B0600070205080204" charset="-128"/>
              </a:rPr>
              <a:t>    </a:t>
            </a:r>
            <a:r>
              <a:rPr lang="ja-JP" sz="2400">
                <a:solidFill>
                  <a:srgbClr val="CE9178"/>
                </a:solidFill>
                <a:latin typeface="Consolas" panose="020B0609020204030204"/>
                <a:ea typeface="MS PGothic" panose="020B0600070205080204" charset="-128"/>
              </a:rPr>
              <a:t>"</a:t>
            </a:r>
            <a:r>
              <a:rPr lang="ja-JP" sz="2400">
                <a:solidFill>
                  <a:srgbClr val="CE9178"/>
                </a:solidFill>
                <a:latin typeface="Consolas" panose="020B0609020204030204"/>
                <a:ea typeface="MS PGothic" panose="020B0600070205080204" charset="-128"/>
                <a:hlinkClick r:id="rId2"/>
              </a:rPr>
              <a:t>http://127.0.0.1:7861/knowledge_base/upload_docs</a:t>
            </a:r>
            <a:r>
              <a:rPr lang="ja-JP" sz="2400">
                <a:solidFill>
                  <a:srgbClr val="CE9178"/>
                </a:solidFill>
                <a:latin typeface="Consolas" panose="020B0609020204030204"/>
                <a:ea typeface="MS PGothic" panose="020B0600070205080204" charset="-128"/>
              </a:rPr>
              <a:t>"</a:t>
            </a:r>
            <a:r>
              <a:rPr lang="ja-JP" sz="2400">
                <a:solidFill>
                  <a:srgbClr val="CCCCCC"/>
                </a:solidFill>
                <a:latin typeface="Consolas" panose="020B0609020204030204"/>
                <a:ea typeface="MS PGothic" panose="020B0600070205080204" charset="-128"/>
              </a:rPr>
              <a:t>, </a:t>
            </a:r>
            <a:r>
              <a:rPr lang="ja-JP" sz="2400">
                <a:solidFill>
                  <a:srgbClr val="9CDCFE"/>
                </a:solidFill>
                <a:latin typeface="Consolas" panose="020B0609020204030204"/>
                <a:ea typeface="MS PGothic" panose="020B0600070205080204" charset="-128"/>
              </a:rPr>
              <a:t>data</a:t>
            </a:r>
            <a:r>
              <a:rPr lang="ja-JP" sz="2400">
                <a:solidFill>
                  <a:srgbClr val="D4D4D4"/>
                </a:solidFill>
                <a:latin typeface="Consolas" panose="020B0609020204030204"/>
                <a:ea typeface="MS PGothic" panose="020B0600070205080204" charset="-128"/>
              </a:rPr>
              <a:t>=</a:t>
            </a:r>
            <a:r>
              <a:rPr lang="ja-JP" sz="2400">
                <a:solidFill>
                  <a:srgbClr val="9CDCFE"/>
                </a:solidFill>
                <a:latin typeface="Consolas" panose="020B0609020204030204"/>
                <a:ea typeface="MS PGothic" panose="020B0600070205080204" charset="-128"/>
              </a:rPr>
              <a:t>data</a:t>
            </a:r>
            <a:r>
              <a:rPr lang="ja-JP" sz="2400">
                <a:solidFill>
                  <a:srgbClr val="CCCCCC"/>
                </a:solidFill>
                <a:latin typeface="Consolas" panose="020B0609020204030204"/>
                <a:ea typeface="MS PGothic" panose="020B0600070205080204" charset="-128"/>
              </a:rPr>
              <a:t>, </a:t>
            </a:r>
            <a:r>
              <a:rPr lang="ja-JP" sz="2400">
                <a:solidFill>
                  <a:srgbClr val="9CDCFE"/>
                </a:solidFill>
                <a:latin typeface="Consolas" panose="020B0609020204030204"/>
                <a:ea typeface="MS PGothic" panose="020B0600070205080204" charset="-128"/>
              </a:rPr>
              <a:t>files</a:t>
            </a:r>
            <a:r>
              <a:rPr lang="ja-JP" sz="2400">
                <a:solidFill>
                  <a:srgbClr val="D4D4D4"/>
                </a:solidFill>
                <a:latin typeface="Consolas" panose="020B0609020204030204"/>
                <a:ea typeface="MS PGothic" panose="020B0600070205080204" charset="-128"/>
              </a:rPr>
              <a:t>=</a:t>
            </a:r>
            <a:r>
              <a:rPr lang="ja-JP" sz="2400">
                <a:solidFill>
                  <a:srgbClr val="9CDCFE"/>
                </a:solidFill>
                <a:latin typeface="Consolas" panose="020B0609020204030204"/>
                <a:ea typeface="MS PGothic" panose="020B0600070205080204" charset="-128"/>
              </a:rPr>
              <a:t>files</a:t>
            </a:r>
            <a:endParaRPr lang="ja-JP" sz="2400">
              <a:ea typeface="MS PGothic" panose="020B0600070205080204" charset="-128"/>
            </a:endParaRPr>
          </a:p>
          <a:p>
            <a:r>
              <a:rPr lang="ja-JP" sz="2400">
                <a:solidFill>
                  <a:srgbClr val="CCCCCC"/>
                </a:solidFill>
                <a:latin typeface="Consolas" panose="020B0609020204030204"/>
                <a:ea typeface="MS PGothic" panose="020B0600070205080204" charset="-128"/>
              </a:rPr>
              <a:t>)</a:t>
            </a:r>
            <a:endParaRPr lang="ja-JP" sz="2400">
              <a:ea typeface="MS PGothic" panose="020B0600070205080204" charset="-128"/>
            </a:endParaRPr>
          </a:p>
          <a:p>
            <a:endParaRPr lang="ja-JP" sz="2400">
              <a:latin typeface="Consolas" panose="020B0609020204030204"/>
              <a:ea typeface="MS PGothic" panose="020B0600070205080204" charset="-128"/>
            </a:endParaRPr>
          </a:p>
          <a:p>
            <a:r>
              <a:rPr lang="ja-JP" altLang="en-US" sz="2400">
                <a:latin typeface="Consolas" panose="020B0609020204030204"/>
                <a:ea typeface="MS PGothic" panose="020B0600070205080204" charset="-128"/>
              </a:rPr>
              <a:t>现已将基本函数的description文件统一更新到了知识库（skill_library）并向量化</a:t>
            </a:r>
          </a:p>
          <a:p>
            <a:r>
              <a:rPr lang="ja-JP" altLang="en-US" sz="2400">
                <a:latin typeface="Consolas" panose="020B0609020204030204"/>
                <a:ea typeface="MS PGothic" panose="020B0600070205080204" charset="-128"/>
              </a:rPr>
              <a:t>当新产生新的函数后，同时也更新进知识库并向量化</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2384804F-3998-4D57-9195-F3826E402611-1">
      <extobjdata type="2384804F-3998-4D57-9195-F3826E402611" data="ewoJIkltZ1NldHRpbmdKc29uIiA6ICJ7XCJoZWlnaHRcIjoyMi4zMjE0Mjg1NzE0Mjg1NyxcIndpZHRoXCI6MTEwLjcxNDI4NTcxNDI4NTcxfSIsCgkiTGF0ZXgiIDogIlxcc3FydFsyXXt6XjIteF4yLXleMn0iLAoJIkxhdGV4SW1nQmFzZTY0IiA6ICJQSE4yWnlCNGJXeHVjejBpYUhSMGNEb3ZMM2QzZHk1M015NXZjbWN2TWpBd01DOXpkbWNpSUhkcFpIUm9QU0l4TkM0eU5UZGxlQ0lnYUdWcFoyaDBQU0l5TGpnMU1XVjRJaUJ5YjJ4bFBTSnBiV2NpSUdadlkzVnpZV0pzWlQwaVptRnNjMlVpSUhacFpYZENiM2c5SWpBZ0xURXdOVEl1TnlBMk16QXhMalVnTVRJMk1DSWdlRzFzYm5NNmVHeHBibXM5SW1oMGRIQTZMeTkzZDNjdWR6TXViM0puTHpFNU9Ua3ZlR3hwYm1zaUlHRnlhV0V0YUdsa1pHVnVQU0owY25WbElpQnpkSGxzWlQwaWRtVnlkR2xqWVd3dFlXeHBaMjQ2SUMwd0xqUTJPV1Y0T3lCdFlYZ3RkMmxrZEdnNklEazRKVHNpUGp4a1pXWnpQanh3WVhSb0lHbGtQU0pOU2xndE1qZ3RWRVZZTFU0dE16SWlJR1E5SWsweE1Ea2dOREk1VVRneUlEUXlPU0EyTmlBME5EZFVOVEFnTkRreFVUVXdJRFUyTWlBeE1ETWdOakUwVkRJek5TQTJOalpSTXpJMklEWTJOaUF6T0RjZ05qRXdWRFEwT1NBME5qVlJORFE1SURReU1pQTBNamtnTXpnelZETTRNU0F6TVRWVU16QXhJREkwTVZFeU5qVWdNakV3SURJd01TQXhORGxNTVRReUlEa3pUREl4T0NBNU1sRXpOelVnT1RJZ016ZzFJRGszVVRNNU1pQTVPU0EwTURrZ01UZzJWakU0T1VnME5EbFdNVGcyVVRRME9DQXhPRE1nTkRNMklEazFWRFF5TVNBelZqQklOVEJXTVRsV016RlJOVEFnTXpnZ05UWWdORFpVT0RZZ09ERlJNVEUxSURFeE15QXhNellnTVRNM1VURTBOU0F4TkRjZ01UY3dJREUzTkZReU1EUWdNakV4VkRJek15QXlORFJVTWpZeElESTNPRlF5T0RRZ016QTRWRE13TlNBek5EQlVNekl3SURNMk9WUXpNek1nTkRBeFZETTBNQ0EwTXpGVU16UXpJRFEyTkZFek5ETWdOVEkzSURNd09TQTFOek5VTWpFeUlEWXhPVkV4TnprZ05qRTVJREUxTkNBMk1ESlVNVEU1SURVMk9WUXhNRGtnTlRVd1VURXdPU0ExTkRrZ01URTBJRFUwT1ZFeE16SWdOVFE1SURFMU1TQTFNelZVTVRjd0lEUTRPVkV4TnpBZ05EWTBJREUxTkNBME5EZFVNVEE1SURReU9Wb2lMejQ4Y0dGMGFDQnBaRDBpVFVwWUxUSTRMVlJGV0MxVFR5MHlNakZCSWlCa1BTSk5Nall6SURJME9WRXlOalFnTWpRNUlETXhOU0F4TXpCVU5ERTNJQzB4TURoVU5EY3dJQzB5TWpoTU56STFJRE13TWxFNU9ERWdPRE0zSURrNE1pQTRNemxST1RnNUlEZzFNQ0F4TURBeElEZzFNRkV4TURBNElEZzFNQ0F4TURFeklEZzBORlF4TURJd0lEZ3pNbFk0TWpaTU56UXhJREkwTTFFMk5EVWdORE1nTlRRd0lDMHhOelpSTkRjNUlDMHpNRE1nTkRZNUlDMHpNalJVTkRVeklDMHpORGhSTkRRNUlDMHpOVEFnTkRNMklDMHpOVEJNTkRJMElDMHpORGxNTXpFMUlDMDVObEV5TURZZ01UVTJJREl3TlNBeE5UWk1NVGN4SURFek1GRXhNemdnTVRBMElERXpOeUF4TURSTU1URXhJREV6TUV3eU5qTWdNalE1V2lJdlBqeHdZWFJvSUdsa1BTSk5TbGd0TWpndFZFVllMVWt0TVVRME5qY2lJR1E5SWswek5EY2dNek00VVRNek55QXpNemdnTWprMElETTBPVlF5TXpFZ016WXdVVEl4TVNBek5qQWdNVGszSURNMU5sUXhOelFnTXpRMlZERTJNaUF6TXpWVU1UVTFJRE15TkV3eE5UTWdNekl3VVRFMU1DQXpNVGNnTVRNNElETXhOMUV4TVRjZ016RTNJREV4TnlBek1qVlJNVEUzSURNek1DQXhNakFnTXpNNVVURXpNeUF6TnpnZ01UWXpJRFF3TmxReU1qa2dORFF3VVRJME1TQTBORElnTWpRMklEUTBNbEV5TnpFZ05EUXlJREk1TVNBME1qVlVNekk1SURNNU1sUXpOamNnTXpjMVVUTTRPU0F6TnpVZ05ERXhJRFF3T0ZRME16UWdORFF4VVRRek5TQTBORElnTkRRNUlEUTBNa2cwTmpKUk5EWTRJRFF6TmlBME5qZ2dORE0wVVRRMk9DQTBNekFnTkRZeklEUXlNRlEwTkRrZ016azVWRFF6TWlBek56ZFVOREU0SURNMU9FdzBNVEVnTXpRNVVUTTJPQ0F5T1RnZ01qYzFJREl4TkZReE5qQWdNVEEyVERFME9DQTVORXd4TmpNZ09UTlJNVGcxSURreklESXlOeUE0TWxReU9UQWdOekZSTXpJNElEY3hJRE0yTUNBNU1GUTBNRElnTVRRd1VUUXdOaUF4TkRrZ05EQTVJREUxTVZRME1qUWdNVFV6VVRRME15QXhOVE1nTkRReklERTBNMUUwTkRNZ01UTTRJRFEwTWlBeE16UlJOREkxSURjeUlETTNOaUF6TVZReU56Z2dMVEV4VVRJMU1pQXRNVEVnTWpNeUlEWlVNVGt6SURRd1ZERTFOU0ExTjFFeE1URWdOVGNnTnpZZ0xUTlJOekFnTFRFeElEVTVJQzB4TVVnMU5FZzBNVkV6TlNBdE5TQXpOU0F0TWxFek5TQXhNeUE1TXlBNE5GRXhNeklnTVRJNUlESXlOU0F5TVRSVU16UXdJRE15TWxFek5USWdNek00SURNME55QXpNemhhSWk4K1BIQmhkR2dnYVdROUlrMUtXQzB5T0MxVVJWZ3RUaTB5TWpFeUlpQmtQU0pOT0RRZ01qTTNWRGcwSURJMU1GUTVPQ0F5TnpCSU5qYzVVVFk1TkNBeU5qSWdOamswSURJMU1GUTJOemtnTWpNd1NEazRVVGcwSURJek55QTROQ0F5TlRCYUlpOCtQSEJoZEdnZ2FXUTlJazFLV0MweU9DMVVSVmd0U1MweFJEUTJOU0lnWkQwaVRUVXlJREk0T1ZFMU9TQXpNekVnTVRBMklETTRObFF5TWpJZ05EUXlVVEkxTnlBME5ESWdNamcySURReU5GUXpNamtnTXpjNVVUTTNNU0EwTkRJZ05ETXdJRFEwTWxFME5qY2dORFF5SURRNU5DQTBNakJVTlRJeUlETTJNVkUxTWpJZ016TXlJRFV3T0NBek1UUlVORGd4SURJNU1sUTBOVGdnTWpnNFVUUXpPU0F5T0RnZ05ESTNJREk1T1ZRME1UVWdNekk0VVRReE5TQXpOelFnTkRZMUlETTVNVkUwTlRRZ05EQTBJRFF5TlNBME1EUlJOREV5SURRd05DQTBNRFlnTkRBeVVUTTJPQ0F6T0RZZ016VXdJRE16TmxFeU9UQWdNVEUxSURJNU1DQTNPRkV5T1RBZ05UQWdNekEySURNNFZETTBNU0F5TmxFek56Z2dNallnTkRFMElEVTVWRFEyTXlBeE5EQlJORFkySURFMU1DQTBOamtnTVRVeFZEUTROU0F4TlROSU5EZzVVVFV3TkNBeE5UTWdOVEEwSURFME5WRTFNRFFnTVRRMElEVXdNaUF4TXpSUk5EZzJJRGMzSURRME1DQXpNMVF6TXpNZ0xURXhVVEkyTXlBdE1URWdNakkzSURVeVVURTROaUF0TVRBZ01UTXpJQzB4TUVneE1qZFJOemdnTFRFd0lEVTNJREUyVkRNMUlEY3hVVE0xSURFd015QTFOQ0F4TWpOVU9Ua2dNVFF6VVRFME1pQXhORE1nTVRReUlERXdNVkV4TkRJZ09ERWdNVE13SURZMlZERXdOeUEwTmxRNU5DQTBNVXc1TVNBME1GRTVNU0F6T1NBNU55QXpObFF4TVRNZ01qbFVNVE15SURJMlVURTJPQ0F5TmlBeE9UUWdOekZSTWpBeklEZzNJREl4TnlBeE16bFVNalExSURJME4xUXlOakVnTXpFelVUSTJOaUF6TkRBZ01qWTJJRE0xTWxFeU5qWWdNemd3SURJMU1TQXpPVEpVTWpFM0lEUXdORkV4TnpjZ05EQTBJREUwTWlBek56SlVPVE1nTWprd1VUa3hJREk0TVNBNE9DQXlPREJVTnpJZ01qYzRTRFU0VVRVeUlESTROQ0ExTWlBeU9EbGFJaTgrUEhCaGRHZ2dhV1E5SWsxS1dDMHlPQzFVUlZndFNTMHhSRFEyTmlJZ1pEMGlUVEl4SURJNE4xRXlNU0F6TURFZ016WWdNek0xVkRnMElEUXdObFF4TlRnZ05EUXlVVEU1T1NBME5ESWdNakkwSURReE9WUXlOVEFnTXpVMVVUSTBPQ0F6TXpZZ01qUTNJRE16TkZFeU5EY2dNek14SURJek1TQXlPRGhVTVRrNElERTVNVlF4T0RJZ01UQTFVVEU0TWlBMk1pQXhPVFlnTkRWVU1qTTRJREkzVVRJMk1TQXlOeUF5T0RFZ016aFVNekV5SURZeFZETXpPU0E1TkZFek16a2dPVFVnTXpRMElERXhORlF6TlRnZ01UY3pWRE0zTnlBeU5EZFJOREUxSURNNU55QTBNVGtnTkRBMFVUUXpNaUEwTXpFZ05EWXlJRFF6TVZFME56VWdORE14SURRNE15QTBNalJVTkRrMElEUXhNbFEwT1RZZ05EQXpVVFE1TmlBek9UQWdORFEzSURFNU0xUXpPVEVnTFRJelVUTTJNeUF0TVRBMklESTVOQ0F0TVRVMVZERTFOaUF0TWpBMVVURXhNU0F0TWpBMUlEYzNJQzB4T0ROVU5ETWdMVEV4TjFFME15QXRPVFVnTlRBZ0xUZ3dWRFk1SUMwMU9GUTRPU0F0TkRoVU1UQTJJQzAwTlZFeE5UQWdMVFExSURFMU1DQXRPRGRSTVRVd0lDMHhNRGNnTVRNNElDMHhNakpVTVRFMUlDMHhOREpVTVRBeUlDMHhORGRNT1RrZ0xURTBPRkV4TURFZ0xURTFNeUF4TVRnZ0xURTJNRlF4TlRJZ0xURTJOMGd4TmpCUk1UYzNJQzB4TmpjZ01UZzJJQzB4TmpWUk1qRTVJQzB4TlRZZ01qUTNJQzB4TWpkVU1qa3dJQzAyTlZRek1UTWdMVGxVTXpJeElESXhURE14TlNBeE4xRXpNRGtnTVRNZ01qazJJRFpVTWpjd0lDMDJVVEkxTUNBdE1URWdNak14SUMweE1WRXhPRFVnTFRFeElERTFNQ0F4TVZReE1EUWdPREpSTVRBeklEZzVJREV3TXlBeE1UTlJNVEF6SURFM01DQXhNemdnTWpZeVZERTNNeUF6TnpsUk1UY3pJRE00TUNBeE56TWdNemd4VVRFM015QXpPVEFnTVRjeklETTVNMVF4TmprZ05EQXdWREUxT0NBME1EUklNVFUwVVRFek1TQTBNRFFnTVRFeUlETTROVlE0TWlBek5EUlVOalVnTXpBeVZEVTNJREk0TUZFMU5TQXlOemdnTkRFZ01qYzRTREkzVVRJeElESTROQ0F5TVNBeU9EZGFJaTgrUEM5a1pXWnpQanhuSUhOMGNtOXJaVDBpWTNWeWNtVnVkRU52Ykc5eUlpQm1hV3hzUFNKamRYSnlaVzUwUTI5c2IzSWlJSE4wY205clpTMTNhV1IwYUQwaU1DSWdkSEpoYm5ObWIzSnRQU0p6WTJGc1pTZ3hMQzB4S1NJK1BHY2daR0YwWVMxdGJXd3RibTlrWlQwaWJXRjBhQ0krUEdjZ1pHRjBZUzF0Yld3dGJtOWtaVDBpYlhKdmIzUWlQanhuUGp4bklHUmhkR0V0Ylcxc0xXNXZaR1U5SW0xeWIzY2lJSFJ5WVc1elptOXliVDBpZEhKaGJuTnNZWFJsS0RFd01qQXNNQ2tpUGp4bklHUmhkR0V0Ylcxc0xXNXZaR1U5SW0xemRYQWlQanhuSUdSaGRHRXRiVzFzTFc1dlpHVTlJbTFwSWo0OGRYTmxJR1JoZEdFdFl6MGlNVVEwTmpjaUlIaHNhVzVyT21oeVpXWTlJaU5OU2xndE1qZ3RWRVZZTFVrdE1VUTBOamNpTHo0OEwyYytQR2NnWkdGMFlTMXRiV3d0Ym05a1pUMGliVzRpSUhSeVlXNXpabTl5YlQwaWRISmhibk5zWVhSbEtEUTVPQ3d5T0RrcElITmpZV3hsS0RBdU56QTNLU0krUEhWelpTQmtZWFJoTFdNOUlqTXlJaUI0YkdsdWF6cG9jbVZtUFNJalRVcFlMVEk0TFZSRldDMU9MVE15SWk4K1BDOW5Qand2Wno0OFp5QmtZWFJoTFcxdGJDMXViMlJsUFNKdGJ5SWdkSEpoYm5ObWIzSnRQU0owY21GdWMyeGhkR1VvTVRFeU15NDRMREFwSWo0OGRYTmxJR1JoZEdFdFl6MGlNakl4TWlJZ2VHeHBibXM2YUhKbFpqMGlJMDFLV0MweU9DMVVSVmd0VGkweU1qRXlJaTgrUEM5blBqeG5JR1JoZEdFdGJXMXNMVzV2WkdVOUltMXpkWEFpSUhSeVlXNXpabTl5YlQwaWRISmhibk5zWVhSbEtESXhNalFzTUNraVBqeG5JR1JoZEdFdGJXMXNMVzV2WkdVOUltMXBJajQ4ZFhObElHUmhkR0V0WXowaU1VUTBOalVpSUhoc2FXNXJPbWh5WldZOUlpTk5TbGd0TWpndFZFVllMVWt0TVVRME5qVWlMejQ4TDJjK1BHY2daR0YwWVMxdGJXd3RibTlrWlQwaWJXNGlJSFJ5WVc1elptOXliVDBpZEhKaGJuTnNZWFJsS0RZd05Td3lPRGtwSUhOallXeGxLREF1TnpBM0tTSStQSFZ6WlNCa1lYUmhMV005SWpNeUlpQjRiR2x1YXpwb2NtVm1QU0lqVFVwWUxUSTRMVlJGV0MxT0xUTXlJaTgrUEM5blBqd3ZaejQ4WnlCa1lYUmhMVzF0YkMxdWIyUmxQU0p0YnlJZ2RISmhibk5tYjNKdFBTSjBjbUZ1YzJ4aGRHVW9Nek0xTkM0NExEQXBJajQ4ZFhObElHUmhkR0V0WXowaU1qSXhNaUlnZUd4cGJtczZhSEpsWmowaUkwMUtXQzB5T0MxVVJWZ3RUaTB5TWpFeUlpOCtQQzluUGp4bklHUmhkR0V0Ylcxc0xXNXZaR1U5SW0xemRYQWlJSFJ5WVc1elptOXliVDBpZEhKaGJuTnNZWFJsS0RRek5UVXNNQ2tpUGp4bklHUmhkR0V0Ylcxc0xXNXZaR1U5SW0xcElqNDhkWE5sSUdSaGRHRXRZejBpTVVRME5qWWlJSGhzYVc1ck9taHlaV1k5SWlOTlNsZ3RNamd0VkVWWUxVa3RNVVEwTmpZaUx6NDhMMmMrUEdjZ1pHRjBZUzF0Yld3dGJtOWtaVDBpYlc0aUlIUnlZVzV6Wm05eWJUMGlkSEpoYm5Oc1lYUmxLRFV5TXl3eU9Ea3BJSE5qWVd4bEtEQXVOekEzS1NJK1BIVnpaU0JrWVhSaExXTTlJak15SWlCNGJHbHVhenBvY21WbVBTSWpUVXBZTFRJNExWUkZXQzFPTFRNeUlpOCtQQzluUGp3dlp6NDhMMmMrUEM5blBqeG5JR1JoZEdFdGJXMXNMVzV2WkdVOUltMXVJaUIwY21GdWMyWnZjbTA5SW5SeVlXNXpiR0YwWlNnek5qSXNORFV5TGpjcElITmpZV3hsS0RBdU5Ta2lQangxYzJVZ1pHRjBZUzFqUFNJek1pSWdlR3hwYm1zNmFISmxaajBpSTAxS1dDMHlPQzFVUlZndFRpMHpNaUl2UGp3dlp6NDhaeUJrWVhSaExXMXRiQzF1YjJSbFBTSnRieUlnZEhKaGJuTm1iM0p0UFNKMGNtRnVjMnhoZEdVb01Dd3hOREl1TnlraVBqeDFjMlVnWkdGMFlTMWpQU0l5TWpGQklpQjRiR2x1YXpwb2NtVm1QU0lqVFVwWUxUSTRMVlJGV0MxVFR5MHlNakZCSWk4K1BDOW5Qanh5WldOMElIZHBaSFJvUFNJMU1qZ3hMalVpSUdobGFXZG9kRDBpTmpBaUlIZzlJakV3TWpBaUlIazlJamt6TWk0M0lpOCtQQzluUGp3dlp6NDhMMmMrUEM5emRtYysiLAoJIlJlYWxWaWV3U2l6ZUpzb24iIDogIntcImhlaWdodFwiOjQ0MyxcIndpZHRoXCI6MjIxNH0iCn0K"/>
    </extobj>
    <extobj name="2384804F-3998-4D57-9195-F3826E402611-2">
      <extobjdata type="2384804F-3998-4D57-9195-F3826E402611" data="ewoJIkltZ1NldHRpbmdKc29uIiA6ICJ7XCJoZWlnaHRcIjoyMi4zMjE0Mjg1NzE0Mjg1NyxcIndpZHRoXCI6MTEwLjcxNDI4NTcxNDI4NTcxfSIsCgkiTGF0ZXgiIDogIlxcc3FydFsyXXt6XjIteF4yLXleMn0iLAoJIkxhdGV4SW1nQmFzZTY0IiA6ICJQSE4yWnlCNGJXeHVjejBpYUhSMGNEb3ZMM2QzZHk1M015NXZjbWN2TWpBd01DOXpkbWNpSUhkcFpIUm9QU0l4TkM0eU5UZGxlQ0lnYUdWcFoyaDBQU0l5TGpnMU1XVjRJaUJ5YjJ4bFBTSnBiV2NpSUdadlkzVnpZV0pzWlQwaVptRnNjMlVpSUhacFpYZENiM2c5SWpBZ0xURXdOVEl1TnlBMk16QXhMalVnTVRJMk1DSWdlRzFzYm5NNmVHeHBibXM5SW1oMGRIQTZMeTkzZDNjdWR6TXViM0puTHpFNU9Ua3ZlR3hwYm1zaUlHRnlhV0V0YUdsa1pHVnVQU0owY25WbElpQnpkSGxzWlQwaWRtVnlkR2xqWVd3dFlXeHBaMjQ2SUMwd0xqUTJPV1Y0T3lCdFlYZ3RkMmxrZEdnNklEazRKVHNpUGp4a1pXWnpQanh3WVhSb0lHbGtQU0pOU2xndE1qZ3RWRVZZTFU0dE16SWlJR1E5SWsweE1Ea2dOREk1VVRneUlEUXlPU0EyTmlBME5EZFVOVEFnTkRreFVUVXdJRFUyTWlBeE1ETWdOakUwVkRJek5TQTJOalpSTXpJMklEWTJOaUF6T0RjZ05qRXdWRFEwT1NBME5qVlJORFE1SURReU1pQTBNamtnTXpnelZETTRNU0F6TVRWVU16QXhJREkwTVZFeU5qVWdNakV3SURJd01TQXhORGxNTVRReUlEa3pUREl4T0NBNU1sRXpOelVnT1RJZ016ZzFJRGszVVRNNU1pQTVPU0EwTURrZ01UZzJWakU0T1VnME5EbFdNVGcyVVRRME9DQXhPRE1nTkRNMklEazFWRFF5TVNBelZqQklOVEJXTVRsV016RlJOVEFnTXpnZ05UWWdORFpVT0RZZ09ERlJNVEUxSURFeE15QXhNellnTVRNM1VURTBOU0F4TkRjZ01UY3dJREUzTkZReU1EUWdNakV4VkRJek15QXlORFJVTWpZeElESTNPRlF5T0RRZ016QTRWRE13TlNBek5EQlVNekl3SURNMk9WUXpNek1nTkRBeFZETTBNQ0EwTXpGVU16UXpJRFEyTkZFek5ETWdOVEkzSURNd09TQTFOek5VTWpFeUlEWXhPVkV4TnprZ05qRTVJREUxTkNBMk1ESlVNVEU1SURVMk9WUXhNRGtnTlRVd1VURXdPU0ExTkRrZ01URTBJRFUwT1ZFeE16SWdOVFE1SURFMU1TQTFNelZVTVRjd0lEUTRPVkV4TnpBZ05EWTBJREUxTkNBME5EZFVNVEE1SURReU9Wb2lMejQ4Y0dGMGFDQnBaRDBpVFVwWUxUSTRMVlJGV0MxVFR5MHlNakZCSWlCa1BTSk5Nall6SURJME9WRXlOalFnTWpRNUlETXhOU0F4TXpCVU5ERTNJQzB4TURoVU5EY3dJQzB5TWpoTU56STFJRE13TWxFNU9ERWdPRE0zSURrNE1pQTRNemxST1RnNUlEZzFNQ0F4TURBeElEZzFNRkV4TURBNElEZzFNQ0F4TURFeklEZzBORlF4TURJd0lEZ3pNbFk0TWpaTU56UXhJREkwTTFFMk5EVWdORE1nTlRRd0lDMHhOelpSTkRjNUlDMHpNRE1nTkRZNUlDMHpNalJVTkRVeklDMHpORGhSTkRRNUlDMHpOVEFnTkRNMklDMHpOVEJNTkRJMElDMHpORGxNTXpFMUlDMDVObEV5TURZZ01UVTJJREl3TlNBeE5UWk1NVGN4SURFek1GRXhNemdnTVRBMElERXpOeUF4TURSTU1URXhJREV6TUV3eU5qTWdNalE1V2lJdlBqeHdZWFJvSUdsa1BTSk5TbGd0TWpndFZFVllMVWt0TVVRME5qY2lJR1E5SWswek5EY2dNek00VVRNek55QXpNemdnTWprMElETTBPVlF5TXpFZ016WXdVVEl4TVNBek5qQWdNVGszSURNMU5sUXhOelFnTXpRMlZERTJNaUF6TXpWVU1UVTFJRE15TkV3eE5UTWdNekl3VVRFMU1DQXpNVGNnTVRNNElETXhOMUV4TVRjZ016RTNJREV4TnlBek1qVlJNVEUzSURNek1DQXhNakFnTXpNNVVURXpNeUF6TnpnZ01UWXpJRFF3TmxReU1qa2dORFF3VVRJME1TQTBORElnTWpRMklEUTBNbEV5TnpFZ05EUXlJREk1TVNBME1qVlVNekk1SURNNU1sUXpOamNnTXpjMVVUTTRPU0F6TnpVZ05ERXhJRFF3T0ZRME16UWdORFF4VVRRek5TQTBORElnTkRRNUlEUTBNa2cwTmpKUk5EWTRJRFF6TmlBME5qZ2dORE0wVVRRMk9DQTBNekFnTkRZeklEUXlNRlEwTkRrZ016azVWRFF6TWlBek56ZFVOREU0SURNMU9FdzBNVEVnTXpRNVVUTTJPQ0F5T1RnZ01qYzFJREl4TkZReE5qQWdNVEEyVERFME9DQTVORXd4TmpNZ09UTlJNVGcxSURreklESXlOeUE0TWxReU9UQWdOekZSTXpJNElEY3hJRE0yTUNBNU1GUTBNRElnTVRRd1VUUXdOaUF4TkRrZ05EQTVJREUxTVZRME1qUWdNVFV6VVRRME15QXhOVE1nTkRReklERTBNMUUwTkRNZ01UTTRJRFEwTWlBeE16UlJOREkxSURjeUlETTNOaUF6TVZReU56Z2dMVEV4VVRJMU1pQXRNVEVnTWpNeUlEWlVNVGt6SURRd1ZERTFOU0ExTjFFeE1URWdOVGNnTnpZZ0xUTlJOekFnTFRFeElEVTVJQzB4TVVnMU5FZzBNVkV6TlNBdE5TQXpOU0F0TWxFek5TQXhNeUE1TXlBNE5GRXhNeklnTVRJNUlESXlOU0F5TVRSVU16UXdJRE15TWxFek5USWdNek00SURNME55QXpNemhhSWk4K1BIQmhkR2dnYVdROUlrMUtXQzB5T0MxVVJWZ3RUaTB5TWpFeUlpQmtQU0pOT0RRZ01qTTNWRGcwSURJMU1GUTVPQ0F5TnpCSU5qYzVVVFk1TkNBeU5qSWdOamswSURJMU1GUTJOemtnTWpNd1NEazRVVGcwSURJek55QTROQ0F5TlRCYUlpOCtQSEJoZEdnZ2FXUTlJazFLV0MweU9DMVVSVmd0U1MweFJEUTJOU0lnWkQwaVRUVXlJREk0T1ZFMU9TQXpNekVnTVRBMklETTRObFF5TWpJZ05EUXlVVEkxTnlBME5ESWdNamcySURReU5GUXpNamtnTXpjNVVUTTNNU0EwTkRJZ05ETXdJRFEwTWxFME5qY2dORFF5SURRNU5DQTBNakJVTlRJeUlETTJNVkUxTWpJZ016TXlJRFV3T0NBek1UUlVORGd4SURJNU1sUTBOVGdnTWpnNFVUUXpPU0F5T0RnZ05ESTNJREk1T1ZRME1UVWdNekk0VVRReE5TQXpOelFnTkRZMUlETTVNVkUwTlRRZ05EQTBJRFF5TlNBME1EUlJOREV5SURRd05DQTBNRFlnTkRBeVVUTTJPQ0F6T0RZZ016VXdJRE16TmxFeU9UQWdNVEUxSURJNU1DQTNPRkV5T1RBZ05UQWdNekEySURNNFZETTBNU0F5TmxFek56Z2dNallnTkRFMElEVTVWRFEyTXlBeE5EQlJORFkySURFMU1DQTBOamtnTVRVeFZEUTROU0F4TlROSU5EZzVVVFV3TkNBeE5UTWdOVEEwSURFME5WRTFNRFFnTVRRMElEVXdNaUF4TXpSUk5EZzJJRGMzSURRME1DQXpNMVF6TXpNZ0xURXhVVEkyTXlBdE1URWdNakkzSURVeVVURTROaUF0TVRBZ01UTXpJQzB4TUVneE1qZFJOemdnTFRFd0lEVTNJREUyVkRNMUlEY3hVVE0xSURFd015QTFOQ0F4TWpOVU9Ua2dNVFF6VVRFME1pQXhORE1nTVRReUlERXdNVkV4TkRJZ09ERWdNVE13SURZMlZERXdOeUEwTmxRNU5DQTBNVXc1TVNBME1GRTVNU0F6T1NBNU55QXpObFF4TVRNZ01qbFVNVE15SURJMlVURTJPQ0F5TmlBeE9UUWdOekZSTWpBeklEZzNJREl4TnlBeE16bFVNalExSURJME4xUXlOakVnTXpFelVUSTJOaUF6TkRBZ01qWTJJRE0xTWxFeU5qWWdNemd3SURJMU1TQXpPVEpVTWpFM0lEUXdORkV4TnpjZ05EQTBJREUwTWlBek56SlVPVE1nTWprd1VUa3hJREk0TVNBNE9DQXlPREJVTnpJZ01qYzRTRFU0VVRVeUlESTROQ0ExTWlBeU9EbGFJaTgrUEhCaGRHZ2dhV1E5SWsxS1dDMHlPQzFVUlZndFNTMHhSRFEyTmlJZ1pEMGlUVEl4SURJNE4xRXlNU0F6TURFZ016WWdNek0xVkRnMElEUXdObFF4TlRnZ05EUXlVVEU1T1NBME5ESWdNakkwSURReE9WUXlOVEFnTXpVMVVUSTBPQ0F6TXpZZ01qUTNJRE16TkZFeU5EY2dNek14SURJek1TQXlPRGhVTVRrNElERTVNVlF4T0RJZ01UQTFVVEU0TWlBMk1pQXhPVFlnTkRWVU1qTTRJREkzVVRJMk1TQXlOeUF5T0RFZ016aFVNekV5SURZeFZETXpPU0E1TkZFek16a2dPVFVnTXpRMElERXhORlF6TlRnZ01UY3pWRE0zTnlBeU5EZFJOREUxSURNNU55QTBNVGtnTkRBMFVUUXpNaUEwTXpFZ05EWXlJRFF6TVZFME56VWdORE14SURRNE15QTBNalJVTkRrMElEUXhNbFEwT1RZZ05EQXpVVFE1TmlBek9UQWdORFEzSURFNU0xUXpPVEVnTFRJelVUTTJNeUF0TVRBMklESTVOQ0F0TVRVMVZERTFOaUF0TWpBMVVURXhNU0F0TWpBMUlEYzNJQzB4T0ROVU5ETWdMVEV4TjFFME15QXRPVFVnTlRBZ0xUZ3dWRFk1SUMwMU9GUTRPU0F0TkRoVU1UQTJJQzAwTlZFeE5UQWdMVFExSURFMU1DQXRPRGRSTVRVd0lDMHhNRGNnTVRNNElDMHhNakpVTVRFMUlDMHhOREpVTVRBeUlDMHhORGRNT1RrZ0xURTBPRkV4TURFZ0xURTFNeUF4TVRnZ0xURTJNRlF4TlRJZ0xURTJOMGd4TmpCUk1UYzNJQzB4TmpjZ01UZzJJQzB4TmpWUk1qRTVJQzB4TlRZZ01qUTNJQzB4TWpkVU1qa3dJQzAyTlZRek1UTWdMVGxVTXpJeElESXhURE14TlNBeE4xRXpNRGtnTVRNZ01qazJJRFpVTWpjd0lDMDJVVEkxTUNBdE1URWdNak14SUMweE1WRXhPRFVnTFRFeElERTFNQ0F4TVZReE1EUWdPREpSTVRBeklEZzVJREV3TXlBeE1UTlJNVEF6SURFM01DQXhNemdnTWpZeVZERTNNeUF6TnpsUk1UY3pJRE00TUNBeE56TWdNemd4VVRFM015QXpPVEFnTVRjeklETTVNMVF4TmprZ05EQXdWREUxT0NBME1EUklNVFUwVVRFek1TQTBNRFFnTVRFeUlETTROVlE0TWlBek5EUlVOalVnTXpBeVZEVTNJREk0TUZFMU5TQXlOemdnTkRFZ01qYzRTREkzVVRJeElESTROQ0F5TVNBeU9EZGFJaTgrUEM5a1pXWnpQanhuSUhOMGNtOXJaVDBpWTNWeWNtVnVkRU52Ykc5eUlpQm1hV3hzUFNKamRYSnlaVzUwUTI5c2IzSWlJSE4wY205clpTMTNhV1IwYUQwaU1DSWdkSEpoYm5ObWIzSnRQU0p6WTJGc1pTZ3hMQzB4S1NJK1BHY2daR0YwWVMxdGJXd3RibTlrWlQwaWJXRjBhQ0krUEdjZ1pHRjBZUzF0Yld3dGJtOWtaVDBpYlhKdmIzUWlQanhuUGp4bklHUmhkR0V0Ylcxc0xXNXZaR1U5SW0xeWIzY2lJSFJ5WVc1elptOXliVDBpZEhKaGJuTnNZWFJsS0RFd01qQXNNQ2tpUGp4bklHUmhkR0V0Ylcxc0xXNXZaR1U5SW0xemRYQWlQanhuSUdSaGRHRXRiVzFzTFc1dlpHVTlJbTFwSWo0OGRYTmxJR1JoZEdFdFl6MGlNVVEwTmpjaUlIaHNhVzVyT21oeVpXWTlJaU5OU2xndE1qZ3RWRVZZTFVrdE1VUTBOamNpTHo0OEwyYytQR2NnWkdGMFlTMXRiV3d0Ym05a1pUMGliVzRpSUhSeVlXNXpabTl5YlQwaWRISmhibk5zWVhSbEtEUTVPQ3d5T0RrcElITmpZV3hsS0RBdU56QTNLU0krUEhWelpTQmtZWFJoTFdNOUlqTXlJaUI0YkdsdWF6cG9jbVZtUFNJalRVcFlMVEk0TFZSRldDMU9MVE15SWk4K1BDOW5Qand2Wno0OFp5QmtZWFJoTFcxdGJDMXViMlJsUFNKdGJ5SWdkSEpoYm5ObWIzSnRQU0owY21GdWMyeGhkR1VvTVRFeU15NDRMREFwSWo0OGRYTmxJR1JoZEdFdFl6MGlNakl4TWlJZ2VHeHBibXM2YUhKbFpqMGlJMDFLV0MweU9DMVVSVmd0VGkweU1qRXlJaTgrUEM5blBqeG5JR1JoZEdFdGJXMXNMVzV2WkdVOUltMXpkWEFpSUhSeVlXNXpabTl5YlQwaWRISmhibk5zWVhSbEtESXhNalFzTUNraVBqeG5JR1JoZEdFdGJXMXNMVzV2WkdVOUltMXBJajQ4ZFhObElHUmhkR0V0WXowaU1VUTBOalVpSUhoc2FXNXJPbWh5WldZOUlpTk5TbGd0TWpndFZFVllMVWt0TVVRME5qVWlMejQ4TDJjK1BHY2daR0YwWVMxdGJXd3RibTlrWlQwaWJXNGlJSFJ5WVc1elptOXliVDBpZEhKaGJuTnNZWFJsS0RZd05Td3lPRGtwSUhOallXeGxLREF1TnpBM0tTSStQSFZ6WlNCa1lYUmhMV005SWpNeUlpQjRiR2x1YXpwb2NtVm1QU0lqVFVwWUxUSTRMVlJGV0MxT0xUTXlJaTgrUEM5blBqd3ZaejQ4WnlCa1lYUmhMVzF0YkMxdWIyUmxQU0p0YnlJZ2RISmhibk5tYjNKdFBTSjBjbUZ1YzJ4aGRHVW9Nek0xTkM0NExEQXBJajQ4ZFhObElHUmhkR0V0WXowaU1qSXhNaUlnZUd4cGJtczZhSEpsWmowaUkwMUtXQzB5T0MxVVJWZ3RUaTB5TWpFeUlpOCtQQzluUGp4bklHUmhkR0V0Ylcxc0xXNXZaR1U5SW0xemRYQWlJSFJ5WVc1elptOXliVDBpZEhKaGJuTnNZWFJsS0RRek5UVXNNQ2tpUGp4bklHUmhkR0V0Ylcxc0xXNXZaR1U5SW0xcElqNDhkWE5sSUdSaGRHRXRZejBpTVVRME5qWWlJSGhzYVc1ck9taHlaV1k5SWlOTlNsZ3RNamd0VkVWWUxVa3RNVVEwTmpZaUx6NDhMMmMrUEdjZ1pHRjBZUzF0Yld3dGJtOWtaVDBpYlc0aUlIUnlZVzV6Wm05eWJUMGlkSEpoYm5Oc1lYUmxLRFV5TXl3eU9Ea3BJSE5qWVd4bEtEQXVOekEzS1NJK1BIVnpaU0JrWVhSaExXTTlJak15SWlCNGJHbHVhenBvY21WbVBTSWpUVXBZTFRJNExWUkZXQzFPTFRNeUlpOCtQQzluUGp3dlp6NDhMMmMrUEM5blBqeG5JR1JoZEdFdGJXMXNMVzV2WkdVOUltMXVJaUIwY21GdWMyWnZjbTA5SW5SeVlXNXpiR0YwWlNnek5qSXNORFV5TGpjcElITmpZV3hsS0RBdU5Ta2lQangxYzJVZ1pHRjBZUzFqUFNJek1pSWdlR3hwYm1zNmFISmxaajBpSTAxS1dDMHlPQzFVUlZndFRpMHpNaUl2UGp3dlp6NDhaeUJrWVhSaExXMXRiQzF1YjJSbFBTSnRieUlnZEhKaGJuTm1iM0p0UFNKMGNtRnVjMnhoZEdVb01Dd3hOREl1TnlraVBqeDFjMlVnWkdGMFlTMWpQU0l5TWpGQklpQjRiR2x1YXpwb2NtVm1QU0lqVFVwWUxUSTRMVlJGV0MxVFR5MHlNakZCSWk4K1BDOW5Qanh5WldOMElIZHBaSFJvUFNJMU1qZ3hMalVpSUdobGFXZG9kRDBpTmpBaUlIZzlJakV3TWpBaUlIazlJamt6TWk0M0lpOCtQQzluUGp3dlp6NDhMMmMrUEM5emRtYysiLAoJIlJlYWxWaWV3U2l6ZUpzb24iIDogIntcImhlaWdodFwiOjQ0MyxcIndpZHRoXCI6MjIxNH0iCn0K"/>
    </extobj>
  </extobjs>
</s:customData>
</file>

<file path=customXml/itemProps1.xml><?xml version="1.0" encoding="utf-8"?>
<ds:datastoreItem xmlns:ds="http://schemas.openxmlformats.org/officeDocument/2006/customXml" ds:itemID="{668A0D3B-9A05-4F74-895D-352B12EB8348}">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4548</Words>
  <Application>Microsoft Office PowerPoint</Application>
  <PresentationFormat>宽屏</PresentationFormat>
  <Paragraphs>310</Paragraphs>
  <Slides>37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MS PGothic</vt:lpstr>
      <vt:lpstr>Aptos</vt:lpstr>
      <vt:lpstr>Aptos Display</vt:lpstr>
      <vt:lpstr>Arial</vt:lpstr>
      <vt:lpstr>Calibri</vt:lpstr>
      <vt:lpstr>Cambria Math</vt:lpstr>
      <vt:lpstr>Consolas</vt:lpstr>
      <vt:lpstr>Courier New</vt:lpstr>
      <vt:lpstr>office theme</vt:lpstr>
      <vt:lpstr>工作总结</vt:lpstr>
      <vt:lpstr>实现六个基础api_function</vt:lpstr>
      <vt:lpstr>实现了grounded sem识别物体并计算深度</vt:lpstr>
      <vt:lpstr>实现了vision与llm的结合</vt:lpstr>
      <vt:lpstr>实现了自动根据历史推理信息生成新技能的python及json，txt（description）文件</vt:lpstr>
      <vt:lpstr>可以成功执行简单指令</vt:lpstr>
      <vt:lpstr>PowerPoint 演示文稿</vt:lpstr>
      <vt:lpstr>PowerPoint 演示文稿</vt:lpstr>
      <vt:lpstr>知识库更新</vt:lpstr>
      <vt:lpstr>PowerPoint 演示文稿</vt:lpstr>
      <vt:lpstr>PowerPoint 演示文稿</vt:lpstr>
      <vt:lpstr>可以通过相似度提取出对应函数的description信息</vt:lpstr>
      <vt:lpstr>执行步骤</vt:lpstr>
      <vt:lpstr>待解决问题(已有思路）</vt:lpstr>
      <vt:lpstr>待解决问题（还没思路）</vt:lpstr>
      <vt:lpstr>工作总结</vt:lpstr>
      <vt:lpstr>实现add_skill函数根据历史信息利用llm提炼新的skill</vt:lpstr>
      <vt:lpstr>Output example:</vt:lpstr>
      <vt:lpstr>实现了delete_skill来删除skills_python中现有的skill</vt:lpstr>
      <vt:lpstr>将现有的skill(tool)进行划分</vt:lpstr>
      <vt:lpstr>用llm筛选出对于实现任务可能有关的tool</vt:lpstr>
      <vt:lpstr>利用通过llm筛选的相关tool，来完成机械臂任务指令</vt:lpstr>
      <vt:lpstr>自我验证模块</vt:lpstr>
      <vt:lpstr>自我验证示例：</vt:lpstr>
      <vt:lpstr>现在实现了三种方式完成task</vt:lpstr>
      <vt:lpstr>待解决问题</vt:lpstr>
      <vt:lpstr>PowerPoint 演示文稿</vt:lpstr>
      <vt:lpstr>Skill_library匹配 examples</vt:lpstr>
      <vt:lpstr>PowerPoint 演示文稿</vt:lpstr>
      <vt:lpstr>query_rewrite function prompt</vt:lpstr>
      <vt:lpstr>抓不准怎么办？校准深度值</vt:lpstr>
      <vt:lpstr>add_skill如果生成函数包含错误的话，工具生成器会将错误消息追加到历史记录中，并进行另一次尝试。</vt:lpstr>
      <vt:lpstr>对于verification的错误</vt:lpstr>
      <vt:lpstr>工作总结</vt:lpstr>
      <vt:lpstr>文件说明(新版)</vt:lpstr>
      <vt:lpstr>重点说明</vt:lpstr>
      <vt:lpstr>留存问题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11872</dc:creator>
  <cp:lastModifiedBy>易趣 杨</cp:lastModifiedBy>
  <cp:revision>13</cp:revision>
  <dcterms:created xsi:type="dcterms:W3CDTF">2024-01-31T03:20:00Z</dcterms:created>
  <dcterms:modified xsi:type="dcterms:W3CDTF">2024-03-29T04:49:12Z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EB6CFE9ABEAA4123AA3A586C7E0F5709_12</vt:lpwstr>
  </property>
  <property fmtid="{D5CDD505-2E9C-101B-9397-08002B2CF9AE}" pid="3" name="KSOProductBuildVer">
    <vt:lpwstr>1033-12.2.0.13489</vt:lpwstr>
  </property>
</Properties>
</file>